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88" r:id="rId2"/>
    <p:sldId id="301" r:id="rId3"/>
    <p:sldId id="300" r:id="rId4"/>
    <p:sldId id="278" r:id="rId5"/>
    <p:sldId id="279" r:id="rId6"/>
    <p:sldId id="285" r:id="rId7"/>
    <p:sldId id="286" r:id="rId8"/>
    <p:sldId id="287" r:id="rId9"/>
    <p:sldId id="290" r:id="rId10"/>
    <p:sldId id="291" r:id="rId11"/>
    <p:sldId id="308" r:id="rId12"/>
    <p:sldId id="289" r:id="rId13"/>
    <p:sldId id="299" r:id="rId14"/>
    <p:sldId id="312" r:id="rId15"/>
    <p:sldId id="284" r:id="rId16"/>
    <p:sldId id="293" r:id="rId17"/>
    <p:sldId id="292" r:id="rId18"/>
    <p:sldId id="298" r:id="rId19"/>
    <p:sldId id="294" r:id="rId20"/>
    <p:sldId id="295" r:id="rId21"/>
    <p:sldId id="309" r:id="rId22"/>
    <p:sldId id="297" r:id="rId23"/>
    <p:sldId id="296" r:id="rId24"/>
    <p:sldId id="311" r:id="rId25"/>
    <p:sldId id="307" r:id="rId26"/>
    <p:sldId id="302" r:id="rId27"/>
    <p:sldId id="306" r:id="rId28"/>
    <p:sldId id="303" r:id="rId29"/>
    <p:sldId id="304" r:id="rId30"/>
    <p:sldId id="305" r:id="rId31"/>
  </p:sldIdLst>
  <p:sldSz cx="9144000" cy="6858000" type="screen4x3"/>
  <p:notesSz cx="7010400" cy="92964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8CCBD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534" autoAdjust="0"/>
  </p:normalViewPr>
  <p:slideViewPr>
    <p:cSldViewPr>
      <p:cViewPr varScale="1">
        <p:scale>
          <a:sx n="79" d="100"/>
          <a:sy n="79" d="100"/>
        </p:scale>
        <p:origin x="-1469"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86"/>
    </p:cViewPr>
  </p:sorterViewPr>
  <p:notesViewPr>
    <p:cSldViewPr>
      <p:cViewPr>
        <p:scale>
          <a:sx n="100" d="100"/>
          <a:sy n="100" d="100"/>
        </p:scale>
        <p:origin x="-2275" y="2098"/>
      </p:cViewPr>
      <p:guideLst>
        <p:guide orient="horz" pos="2928"/>
        <p:guide pos="220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1" y="0"/>
            <a:ext cx="3037146" cy="464503"/>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defTabSz="928688">
              <a:defRPr sz="1200"/>
            </a:lvl1pPr>
          </a:lstStyle>
          <a:p>
            <a:endParaRPr lang="tr-TR"/>
          </a:p>
        </p:txBody>
      </p:sp>
      <p:sp>
        <p:nvSpPr>
          <p:cNvPr id="13315" name="Rectangle 3"/>
          <p:cNvSpPr>
            <a:spLocks noGrp="1" noChangeArrowheads="1"/>
          </p:cNvSpPr>
          <p:nvPr>
            <p:ph type="dt" sz="quarter" idx="1"/>
          </p:nvPr>
        </p:nvSpPr>
        <p:spPr bwMode="auto">
          <a:xfrm>
            <a:off x="3971654" y="0"/>
            <a:ext cx="3037146" cy="464503"/>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defTabSz="928688">
              <a:defRPr sz="1200"/>
            </a:lvl1pPr>
          </a:lstStyle>
          <a:p>
            <a:endParaRPr lang="tr-TR"/>
          </a:p>
        </p:txBody>
      </p:sp>
      <p:sp>
        <p:nvSpPr>
          <p:cNvPr id="13316" name="Rectangle 4"/>
          <p:cNvSpPr>
            <a:spLocks noGrp="1" noChangeArrowheads="1"/>
          </p:cNvSpPr>
          <p:nvPr>
            <p:ph type="ftr" sz="quarter" idx="2"/>
          </p:nvPr>
        </p:nvSpPr>
        <p:spPr bwMode="auto">
          <a:xfrm>
            <a:off x="1" y="8830312"/>
            <a:ext cx="3037146" cy="464503"/>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defTabSz="928688">
              <a:defRPr sz="1200"/>
            </a:lvl1pPr>
          </a:lstStyle>
          <a:p>
            <a:endParaRPr lang="tr-TR"/>
          </a:p>
        </p:txBody>
      </p:sp>
      <p:sp>
        <p:nvSpPr>
          <p:cNvPr id="13317" name="Rectangle 5"/>
          <p:cNvSpPr>
            <a:spLocks noGrp="1" noChangeArrowheads="1"/>
          </p:cNvSpPr>
          <p:nvPr>
            <p:ph type="sldNum" sz="quarter" idx="3"/>
          </p:nvPr>
        </p:nvSpPr>
        <p:spPr bwMode="auto">
          <a:xfrm>
            <a:off x="3971654" y="8830312"/>
            <a:ext cx="3037146" cy="464503"/>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defTabSz="928688">
              <a:defRPr sz="1200"/>
            </a:lvl1pPr>
          </a:lstStyle>
          <a:p>
            <a:fld id="{4850F623-A4FB-49C3-8F8E-612A8B28B59D}" type="slidenum">
              <a:rPr lang="tr-TR"/>
              <a:pPr/>
              <a:t>‹#›</a:t>
            </a:fld>
            <a:endParaRPr lang="tr-TR"/>
          </a:p>
        </p:txBody>
      </p:sp>
    </p:spTree>
    <p:extLst>
      <p:ext uri="{BB962C8B-B14F-4D97-AF65-F5344CB8AC3E}">
        <p14:creationId xmlns:p14="http://schemas.microsoft.com/office/powerpoint/2010/main" xmlns="" val="909815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1" y="0"/>
            <a:ext cx="3037146" cy="464503"/>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defTabSz="928688">
              <a:defRPr sz="1200"/>
            </a:lvl1pPr>
          </a:lstStyle>
          <a:p>
            <a:endParaRPr lang="tr-TR"/>
          </a:p>
        </p:txBody>
      </p:sp>
      <p:sp>
        <p:nvSpPr>
          <p:cNvPr id="12291" name="Rectangle 3"/>
          <p:cNvSpPr>
            <a:spLocks noGrp="1" noChangeArrowheads="1"/>
          </p:cNvSpPr>
          <p:nvPr>
            <p:ph type="dt" idx="1"/>
          </p:nvPr>
        </p:nvSpPr>
        <p:spPr bwMode="auto">
          <a:xfrm>
            <a:off x="3971654" y="0"/>
            <a:ext cx="3037146" cy="464503"/>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defTabSz="928688">
              <a:defRPr sz="1200"/>
            </a:lvl1pPr>
          </a:lstStyle>
          <a:p>
            <a:endParaRPr lang="tr-TR"/>
          </a:p>
        </p:txBody>
      </p:sp>
      <p:sp>
        <p:nvSpPr>
          <p:cNvPr id="12292" name="Rectangle 4"/>
          <p:cNvSpPr>
            <a:spLocks noGrp="1" noRot="1" noChangeAspect="1" noChangeArrowheads="1" noTextEdit="1"/>
          </p:cNvSpPr>
          <p:nvPr>
            <p:ph type="sldImg" idx="2"/>
          </p:nvPr>
        </p:nvSpPr>
        <p:spPr bwMode="auto">
          <a:xfrm>
            <a:off x="1181100" y="696913"/>
            <a:ext cx="4649788" cy="3486150"/>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700880" y="4415156"/>
            <a:ext cx="5608640" cy="4183697"/>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12294" name="Rectangle 6"/>
          <p:cNvSpPr>
            <a:spLocks noGrp="1" noChangeArrowheads="1"/>
          </p:cNvSpPr>
          <p:nvPr>
            <p:ph type="ftr" sz="quarter" idx="4"/>
          </p:nvPr>
        </p:nvSpPr>
        <p:spPr bwMode="auto">
          <a:xfrm>
            <a:off x="1" y="8830312"/>
            <a:ext cx="3037146" cy="464503"/>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defTabSz="928688">
              <a:defRPr sz="1200"/>
            </a:lvl1pPr>
          </a:lstStyle>
          <a:p>
            <a:endParaRPr lang="tr-TR"/>
          </a:p>
        </p:txBody>
      </p:sp>
      <p:sp>
        <p:nvSpPr>
          <p:cNvPr id="12295" name="Rectangle 7"/>
          <p:cNvSpPr>
            <a:spLocks noGrp="1" noChangeArrowheads="1"/>
          </p:cNvSpPr>
          <p:nvPr>
            <p:ph type="sldNum" sz="quarter" idx="5"/>
          </p:nvPr>
        </p:nvSpPr>
        <p:spPr bwMode="auto">
          <a:xfrm>
            <a:off x="3971654" y="8830312"/>
            <a:ext cx="3037146" cy="464503"/>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defTabSz="928688">
              <a:defRPr sz="1200"/>
            </a:lvl1pPr>
          </a:lstStyle>
          <a:p>
            <a:fld id="{8A8AC28C-DB22-4207-844B-483C555E892E}" type="slidenum">
              <a:rPr lang="tr-TR"/>
              <a:pPr/>
              <a:t>‹#›</a:t>
            </a:fld>
            <a:endParaRPr lang="tr-TR"/>
          </a:p>
        </p:txBody>
      </p:sp>
    </p:spTree>
    <p:extLst>
      <p:ext uri="{BB962C8B-B14F-4D97-AF65-F5344CB8AC3E}">
        <p14:creationId xmlns:p14="http://schemas.microsoft.com/office/powerpoint/2010/main" xmlns="" val="8638224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tr-TR" dirty="0" smtClean="0"/>
              <a:t>Kendinizi Üniversite Konseyi üyesi olarak düşünün. Üniversitenin gidişatını izlemek üzere bir sistem kurmak çabasındasınız...</a:t>
            </a:r>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10</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11</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12</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13</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tr-TR" dirty="0" smtClean="0"/>
              <a:t>Diğer ESG konuları ... </a:t>
            </a:r>
            <a:r>
              <a:rPr lang="tr-TR" smtClean="0"/>
              <a:t>Zaman yok!</a:t>
            </a:r>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14</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15</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16</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17</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18</a:t>
            </a:fld>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19</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tr-TR" dirty="0" smtClean="0"/>
              <a:t>Kurumlar iç kalite güvence sistemlerini kurmadan geçirdikleri bir dış değerlendirmeden fazla yarar sağlamıyor (literatür ve benim EUA deneyimim, Türkiye’deki 38 üniversitenin gelişimi). Öğrenci merkezli eğitim..top down zor/ yaşam tarzı gibi; görüp yaşamak belki etkili olur !!  Dolayısıyla benim vurgum hep iç kalite güvence sistemi olacaktır. </a:t>
            </a:r>
          </a:p>
          <a:p>
            <a:r>
              <a:rPr lang="tr-TR" dirty="0" smtClean="0"/>
              <a:t>Dış değerlendirme eğitimin kalitesi veya çıktıların izlenmesi</a:t>
            </a:r>
            <a:r>
              <a:rPr lang="tr-TR" baseline="0" dirty="0" smtClean="0"/>
              <a:t> için değil, iç değerlendirme prosedürleri ve bu prosedürlerin uygulamaya etkisi için yapılır. </a:t>
            </a:r>
            <a:endParaRPr lang="tr-TR" dirty="0" smtClean="0"/>
          </a:p>
          <a:p>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2</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tr-TR" dirty="0" smtClean="0"/>
              <a:t>Kendi araştırma standartlarınızı geliştirin  -  benim 27 no’lu slaytımı veya Yükseköğretim Kalite Kurulu araştırma ölçütlerini kullanmayın – en azından körü körüne! </a:t>
            </a:r>
          </a:p>
          <a:p>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20</a:t>
            </a:fld>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21</a:t>
            </a:fld>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22</a:t>
            </a:fld>
            <a:endParaRPr 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23</a:t>
            </a:fld>
            <a:endParaRPr 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24</a:t>
            </a:fld>
            <a:endParaRPr lang="tr-T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tr-TR" dirty="0" smtClean="0"/>
              <a:t>Özdeğerlendirme raporu olarak “öğrenme” veya “ikna etme” ön planda olabilir...</a:t>
            </a:r>
          </a:p>
          <a:p>
            <a:r>
              <a:rPr lang="tr-TR" dirty="0" smtClean="0"/>
              <a:t>Burada “ölçüt” olarak adlandırılan maddeler ve daha önce “standartlar” olarak vurguladığım hususlar birbirine çok yakın . Ölçütler biraz daha ayrıntılı...  Yani çok kaba ifadeyle her standarta  3-5 ölçüt düşüyor. </a:t>
            </a:r>
          </a:p>
          <a:p>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25</a:t>
            </a:fld>
            <a:endParaRPr lang="tr-T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tr-TR" sz="1200" b="0" kern="1200" dirty="0" smtClean="0">
                <a:solidFill>
                  <a:schemeClr val="tx1"/>
                </a:solidFill>
                <a:latin typeface="Arial" charset="0"/>
                <a:ea typeface="+mn-ea"/>
                <a:cs typeface="+mn-cs"/>
              </a:rPr>
              <a:t>“görüşülür, yapılır, değerlendirilir” gibi ifadeler planlama içerir. İleriye dönük niyet belirtir. Bu rapor geçmiş bir yılın değerlendirmesi; şu tarihte görüşüldü, yapıldı denmeli veya neden yapılmadığı izah edilmelidir.</a:t>
            </a:r>
            <a:endParaRPr lang="tr-TR" sz="1200" b="0" kern="120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fld id="{8A8AC28C-DB22-4207-844B-483C555E892E}" type="slidenum">
              <a:rPr lang="tr-TR" smtClean="0"/>
              <a:pPr/>
              <a:t>26</a:t>
            </a:fld>
            <a:endParaRPr lang="tr-T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tr-TR" sz="1200" kern="1200" dirty="0" smtClean="0">
                <a:solidFill>
                  <a:schemeClr val="tx1"/>
                </a:solidFill>
                <a:latin typeface="Arial" charset="0"/>
                <a:ea typeface="+mn-ea"/>
                <a:cs typeface="+mn-cs"/>
              </a:rPr>
              <a:t>Standartlara uygun eğitim-öğretim faaliyetlerinin 2017 yılı için gerçekleşme kanıtlarının sunulması...</a:t>
            </a:r>
          </a:p>
          <a:p>
            <a:pPr lvl="0"/>
            <a:r>
              <a:rPr lang="tr-TR" sz="1200" kern="1200" dirty="0" smtClean="0">
                <a:solidFill>
                  <a:schemeClr val="tx1"/>
                </a:solidFill>
                <a:latin typeface="Arial" charset="0"/>
                <a:ea typeface="+mn-ea"/>
                <a:cs typeface="+mn-cs"/>
              </a:rPr>
              <a:t>Eğitim ile ilgili KPI ve 2017 değerleri şunlar. Bu değerlerin irdelenmesi, trendlerin değerlendirilmesi, beklentiler/hedeflerle kıyaslanması, benzer kuruluşlarla karşılaştırılması ...</a:t>
            </a:r>
          </a:p>
          <a:p>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27</a:t>
            </a:fld>
            <a:endParaRPr lang="tr-T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28</a:t>
            </a:fld>
            <a:endParaRPr lang="tr-T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tr-TR" sz="1200" kern="1200" dirty="0" smtClean="0">
                <a:solidFill>
                  <a:schemeClr val="tx1"/>
                </a:solidFill>
                <a:latin typeface="Arial" charset="0"/>
                <a:ea typeface="+mn-ea"/>
                <a:cs typeface="+mn-cs"/>
              </a:rPr>
              <a:t>Bu politika ve esaslara uygun araştırma faaliyetlerinin 2017 yılı için gerçekleşme kanıtlarının sunulması...</a:t>
            </a:r>
          </a:p>
          <a:p>
            <a:pPr lvl="0"/>
            <a:r>
              <a:rPr lang="tr-TR" sz="1200" kern="1200" dirty="0" smtClean="0">
                <a:solidFill>
                  <a:schemeClr val="tx1"/>
                </a:solidFill>
                <a:latin typeface="Arial" charset="0"/>
                <a:ea typeface="+mn-ea"/>
                <a:cs typeface="+mn-cs"/>
              </a:rPr>
              <a:t>Araştırma ile ilgili KPI ve 2017 değerleri şunlar. Bu değerlerin irdelenmesi, trendlerin değerlendirilmesi, beklentiler/hedeflerle kıyaslanması, benzer kuruluşlarla karşılaştırılması ...</a:t>
            </a:r>
          </a:p>
          <a:p>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29</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tr-TR" dirty="0" smtClean="0"/>
              <a:t>Sistem şu : Önce bir kalite seviyesi deklare edeceksiniz. Sonra bu kalite seviyesine uygun yaşadığınızın garantisini oluşturacaksınız. 4 soru veya PUKÖ döngüsü her etkinlik için geçerli. KİDR yıllık</a:t>
            </a:r>
            <a:r>
              <a:rPr lang="tr-TR" baseline="0" dirty="0" smtClean="0"/>
              <a:t> </a:t>
            </a:r>
            <a:r>
              <a:rPr lang="tr-TR" dirty="0" smtClean="0"/>
              <a:t>bir özdeğerlendirme raporu... Vurgu ölçme araçları, izleme sonuçları, kanıtları sunma, göstergeleri tartışma üzerinde</a:t>
            </a:r>
          </a:p>
          <a:p>
            <a:r>
              <a:rPr lang="tr-TR" dirty="0" smtClean="0"/>
              <a:t>Tabii ki ilk 2 kolonda değişiklik varsa,</a:t>
            </a:r>
            <a:r>
              <a:rPr lang="tr-TR" baseline="0" dirty="0" smtClean="0"/>
              <a:t> yıllık KİDR’a girmeli.</a:t>
            </a:r>
            <a:endParaRPr lang="tr-TR" dirty="0" smtClean="0"/>
          </a:p>
          <a:p>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3</a:t>
            </a:fld>
            <a:endParaRPr lang="tr-T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30</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tr-TR" dirty="0" smtClean="0"/>
              <a:t>Organizasyon şemasını  önemsemenizi öneririm ! Rektör yardımcıları görevleri?? Kalite organizasyonu ?? Misyonun faaliyetlere yansıması... Uygulamalarla misyon ve hedeflerin örtüşmesi...</a:t>
            </a:r>
          </a:p>
          <a:p>
            <a:endParaRPr lang="tr-TR" dirty="0" smtClean="0"/>
          </a:p>
          <a:p>
            <a:r>
              <a:rPr lang="tr-TR" dirty="0" smtClean="0"/>
              <a:t>Bütçenin takibi, tam maliyet muhasebesi (?)</a:t>
            </a:r>
          </a:p>
          <a:p>
            <a:endParaRPr lang="tr-TR" dirty="0" smtClean="0"/>
          </a:p>
          <a:p>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tr-TR" dirty="0" smtClean="0"/>
              <a:t>Bunlar konuların tamamını kapsamaz, örneklerdir ! Yeni kurulmuş bir ünivesitede altyapı ve IK çok daha önemli olabilir, örneğin.</a:t>
            </a:r>
          </a:p>
          <a:p>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7</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8</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E7F94C93-E4F7-42B3-89D1-55BB3C437CAF}" type="slidenum">
              <a:rPr lang="tr-T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F361EF13-0034-4297-BDEA-EC70BC358DBD}"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76B5F7AD-183F-4FD6-866F-6FD506B4A1F3}"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B9CA69EA-C7F0-4247-8CEB-AAFBEBCEC9A7}"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B9F82FBE-5DB8-4ED0-943F-16D693208799}"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7F1E015C-9DCD-4172-89F4-09DE04F518F4}"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lvl1pPr>
              <a:defRPr/>
            </a:lvl1pPr>
          </a:lstStyle>
          <a:p>
            <a:endParaRPr lang="tr-TR"/>
          </a:p>
        </p:txBody>
      </p:sp>
      <p:sp>
        <p:nvSpPr>
          <p:cNvPr id="8" name="Footer Placeholder 7"/>
          <p:cNvSpPr>
            <a:spLocks noGrp="1"/>
          </p:cNvSpPr>
          <p:nvPr>
            <p:ph type="ftr" sz="quarter" idx="11"/>
          </p:nvPr>
        </p:nvSpPr>
        <p:spPr/>
        <p:txBody>
          <a:bodyPr/>
          <a:lstStyle>
            <a:lvl1pPr>
              <a:defRPr/>
            </a:lvl1pPr>
          </a:lstStyle>
          <a:p>
            <a:endParaRPr lang="tr-TR"/>
          </a:p>
        </p:txBody>
      </p:sp>
      <p:sp>
        <p:nvSpPr>
          <p:cNvPr id="9" name="Slide Number Placeholder 8"/>
          <p:cNvSpPr>
            <a:spLocks noGrp="1"/>
          </p:cNvSpPr>
          <p:nvPr>
            <p:ph type="sldNum" sz="quarter" idx="12"/>
          </p:nvPr>
        </p:nvSpPr>
        <p:spPr/>
        <p:txBody>
          <a:bodyPr/>
          <a:lstStyle>
            <a:lvl1pPr>
              <a:defRPr/>
            </a:lvl1pPr>
          </a:lstStyle>
          <a:p>
            <a:fld id="{4C402634-65D8-4CA8-99C0-4B6B2D3F305A}"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lvl1pPr>
              <a:defRPr/>
            </a:lvl1pPr>
          </a:lstStyle>
          <a:p>
            <a:endParaRPr lang="tr-TR"/>
          </a:p>
        </p:txBody>
      </p:sp>
      <p:sp>
        <p:nvSpPr>
          <p:cNvPr id="4" name="Footer Placeholder 3"/>
          <p:cNvSpPr>
            <a:spLocks noGrp="1"/>
          </p:cNvSpPr>
          <p:nvPr>
            <p:ph type="ftr" sz="quarter" idx="11"/>
          </p:nvPr>
        </p:nvSpPr>
        <p:spPr/>
        <p:txBody>
          <a:bodyPr/>
          <a:lstStyle>
            <a:lvl1pPr>
              <a:defRPr/>
            </a:lvl1pPr>
          </a:lstStyle>
          <a:p>
            <a:endParaRPr lang="tr-TR"/>
          </a:p>
        </p:txBody>
      </p:sp>
      <p:sp>
        <p:nvSpPr>
          <p:cNvPr id="5" name="Slide Number Placeholder 4"/>
          <p:cNvSpPr>
            <a:spLocks noGrp="1"/>
          </p:cNvSpPr>
          <p:nvPr>
            <p:ph type="sldNum" sz="quarter" idx="12"/>
          </p:nvPr>
        </p:nvSpPr>
        <p:spPr/>
        <p:txBody>
          <a:bodyPr/>
          <a:lstStyle>
            <a:lvl1pPr>
              <a:defRPr/>
            </a:lvl1pPr>
          </a:lstStyle>
          <a:p>
            <a:fld id="{13360EA2-6557-4062-8EB3-B51FC52001BC}"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r-TR"/>
          </a:p>
        </p:txBody>
      </p:sp>
      <p:sp>
        <p:nvSpPr>
          <p:cNvPr id="3" name="Footer Placeholder 2"/>
          <p:cNvSpPr>
            <a:spLocks noGrp="1"/>
          </p:cNvSpPr>
          <p:nvPr>
            <p:ph type="ftr" sz="quarter" idx="11"/>
          </p:nvPr>
        </p:nvSpPr>
        <p:spPr/>
        <p:txBody>
          <a:bodyPr/>
          <a:lstStyle>
            <a:lvl1pPr>
              <a:defRPr/>
            </a:lvl1pPr>
          </a:lstStyle>
          <a:p>
            <a:endParaRPr lang="tr-TR"/>
          </a:p>
        </p:txBody>
      </p:sp>
      <p:sp>
        <p:nvSpPr>
          <p:cNvPr id="4" name="Slide Number Placeholder 3"/>
          <p:cNvSpPr>
            <a:spLocks noGrp="1"/>
          </p:cNvSpPr>
          <p:nvPr>
            <p:ph type="sldNum" sz="quarter" idx="12"/>
          </p:nvPr>
        </p:nvSpPr>
        <p:spPr/>
        <p:txBody>
          <a:bodyPr/>
          <a:lstStyle>
            <a:lvl1pPr>
              <a:defRPr/>
            </a:lvl1pPr>
          </a:lstStyle>
          <a:p>
            <a:fld id="{E79B76AF-F410-48AB-B830-F076E22D3462}"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CF7B7D76-EDCA-4DD6-B30A-43208AE15AEC}"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C161D17F-AD43-4154-81AD-5153F21DCADE}"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B6E5783-E98D-4E75-AD5C-FBA5B06AEBA8}" type="slidenum">
              <a:rPr lang="tr-TR"/>
              <a:pPr/>
              <a:t>‹#›</a:t>
            </a:fld>
            <a:endParaRPr lang="tr-TR"/>
          </a:p>
        </p:txBody>
      </p:sp>
      <p:sp>
        <p:nvSpPr>
          <p:cNvPr id="2" name="Dikdörtgen 1"/>
          <p:cNvSpPr/>
          <p:nvPr userDrawn="1"/>
        </p:nvSpPr>
        <p:spPr>
          <a:xfrm>
            <a:off x="0" y="0"/>
            <a:ext cx="9108504" cy="6813376"/>
          </a:xfrm>
          <a:prstGeom prst="rect">
            <a:avLst/>
          </a:prstGeom>
          <a:noFill/>
          <a:ln w="98425">
            <a:gradFill>
              <a:gsLst>
                <a:gs pos="0">
                  <a:schemeClr val="accent1">
                    <a:lumMod val="5000"/>
                    <a:lumOff val="95000"/>
                  </a:schemeClr>
                </a:gs>
                <a:gs pos="49000">
                  <a:schemeClr val="accent1">
                    <a:lumMod val="50000"/>
                  </a:schemeClr>
                </a:gs>
                <a:gs pos="100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69677"/>
            <a:ext cx="8229600" cy="5170586"/>
          </a:xfrm>
        </p:spPr>
        <p:txBody>
          <a:bodyPr/>
          <a:lstStyle/>
          <a:p>
            <a:r>
              <a:rPr lang="tr-TR" sz="3200" b="1" dirty="0" smtClean="0"/>
              <a:t/>
            </a:r>
            <a:br>
              <a:rPr lang="tr-TR" sz="3200" b="1" dirty="0" smtClean="0"/>
            </a:br>
            <a:r>
              <a:rPr lang="tr-TR" sz="3200" b="1" dirty="0" smtClean="0"/>
              <a:t/>
            </a:r>
            <a:br>
              <a:rPr lang="tr-TR" sz="3200" b="1" dirty="0" smtClean="0"/>
            </a:br>
            <a:r>
              <a:rPr lang="tr-TR" sz="3200" b="1" dirty="0" smtClean="0"/>
              <a:t>KURUM</a:t>
            </a:r>
            <a:br>
              <a:rPr lang="tr-TR" sz="3200" b="1" dirty="0" smtClean="0"/>
            </a:br>
            <a:r>
              <a:rPr lang="tr-TR" sz="3200" b="1" dirty="0" smtClean="0"/>
              <a:t> İÇ KALİTE GÜVENCE </a:t>
            </a:r>
            <a:br>
              <a:rPr lang="tr-TR" sz="3200" b="1" dirty="0" smtClean="0"/>
            </a:br>
            <a:r>
              <a:rPr lang="tr-TR" sz="3200" b="1" dirty="0" smtClean="0"/>
              <a:t>    SİSTEMİ VE KİDR ...</a:t>
            </a:r>
            <a:br>
              <a:rPr lang="tr-TR" sz="3200" b="1" dirty="0" smtClean="0"/>
            </a:br>
            <a:r>
              <a:rPr lang="tr-TR" sz="3200" b="1" dirty="0" smtClean="0"/>
              <a:t/>
            </a:r>
            <a:br>
              <a:rPr lang="tr-TR" sz="3200" b="1" dirty="0" smtClean="0"/>
            </a:br>
            <a:r>
              <a:rPr lang="tr-TR" sz="3200" b="1" dirty="0" smtClean="0"/>
              <a:t/>
            </a:r>
            <a:br>
              <a:rPr lang="tr-TR" sz="3200" b="1" dirty="0" smtClean="0"/>
            </a:br>
            <a:r>
              <a:rPr lang="tr-TR" sz="3200" dirty="0" smtClean="0"/>
              <a:t/>
            </a:r>
            <a:br>
              <a:rPr lang="tr-TR" sz="3200" dirty="0" smtClean="0"/>
            </a:br>
            <a:r>
              <a:rPr lang="tr-TR" sz="2400" dirty="0" smtClean="0"/>
              <a:t>02 Mayıs 2018, Ankara </a:t>
            </a:r>
            <a:br>
              <a:rPr lang="tr-TR" sz="2400" dirty="0" smtClean="0"/>
            </a:br>
            <a:r>
              <a:rPr lang="tr-TR" sz="2400" dirty="0" smtClean="0"/>
              <a:t>Prof. Dr. Öktem Vardar</a:t>
            </a:r>
            <a:br>
              <a:rPr lang="tr-TR" sz="2400" dirty="0" smtClean="0"/>
            </a:br>
            <a:r>
              <a:rPr lang="tr-TR" sz="1600" dirty="0" smtClean="0">
                <a:solidFill>
                  <a:srgbClr val="0000FF"/>
                </a:solidFill>
              </a:rPr>
              <a:t>www.oktemvardar.com    </a:t>
            </a:r>
            <a:r>
              <a:rPr lang="tr-TR" sz="2400" dirty="0" smtClean="0"/>
              <a:t> </a:t>
            </a:r>
            <a:r>
              <a:rPr lang="tr-TR" sz="3200" dirty="0" smtClean="0"/>
              <a:t/>
            </a:r>
            <a:br>
              <a:rPr lang="tr-TR" sz="3200" dirty="0" smtClean="0"/>
            </a:br>
            <a:endParaRPr lang="tr-TR" sz="3200" dirty="0"/>
          </a:p>
        </p:txBody>
      </p:sp>
      <p:sp>
        <p:nvSpPr>
          <p:cNvPr id="3" name="Slide Number Placeholder 2"/>
          <p:cNvSpPr>
            <a:spLocks noGrp="1"/>
          </p:cNvSpPr>
          <p:nvPr>
            <p:ph type="sldNum" sz="quarter" idx="12"/>
          </p:nvPr>
        </p:nvSpPr>
        <p:spPr/>
        <p:txBody>
          <a:bodyPr/>
          <a:lstStyle/>
          <a:p>
            <a:fld id="{13360EA2-6557-4062-8EB3-B51FC52001BC}" type="slidenum">
              <a:rPr lang="tr-TR" sz="3200" smtClean="0"/>
              <a:pPr/>
              <a:t>1</a:t>
            </a:fld>
            <a:endParaRPr lang="tr-TR" sz="3200"/>
          </a:p>
        </p:txBody>
      </p:sp>
      <p:pic>
        <p:nvPicPr>
          <p:cNvPr id="4" name="Resim 3"/>
          <p:cNvPicPr>
            <a:picLocks noChangeAspect="1"/>
          </p:cNvPicPr>
          <p:nvPr/>
        </p:nvPicPr>
        <p:blipFill>
          <a:blip r:embed="rId3" cstate="print"/>
          <a:stretch>
            <a:fillRect/>
          </a:stretch>
        </p:blipFill>
        <p:spPr>
          <a:xfrm>
            <a:off x="2695513" y="404664"/>
            <a:ext cx="3629645" cy="936104"/>
          </a:xfrm>
          <a:prstGeom prst="rect">
            <a:avLst/>
          </a:prstGeom>
          <a:effectLst>
            <a:outerShdw blurRad="50800" dist="38100" dir="8100000" algn="tr" rotWithShape="0">
              <a:prstClr val="black">
                <a:alpha val="40000"/>
              </a:prstClr>
            </a:outerShdw>
          </a:effectLst>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lstStyle/>
          <a:p>
            <a:pPr algn="l"/>
            <a:r>
              <a:rPr lang="tr-TR" sz="2400" b="1" dirty="0" smtClean="0"/>
              <a:t>                    </a:t>
            </a:r>
            <a:r>
              <a:rPr lang="tr-TR" sz="2800" b="1" dirty="0" smtClean="0"/>
              <a:t>Kalite güvence politikası</a:t>
            </a:r>
            <a:r>
              <a:rPr lang="tr-TR" sz="2800" dirty="0" smtClean="0"/>
              <a:t> (2)</a:t>
            </a:r>
            <a:r>
              <a:rPr lang="tr-TR" sz="2800" dirty="0" smtClean="0">
                <a:sym typeface="Wingdings"/>
              </a:rPr>
              <a:t/>
            </a:r>
            <a:br>
              <a:rPr lang="tr-TR" sz="2800" dirty="0" smtClean="0">
                <a:sym typeface="Wingdings"/>
              </a:rPr>
            </a:br>
            <a:r>
              <a:rPr lang="tr-TR" sz="2800" dirty="0" smtClean="0">
                <a:sym typeface="Wingdings"/>
              </a:rPr>
              <a:t> </a:t>
            </a:r>
            <a:r>
              <a:rPr lang="tr-TR" sz="2800" dirty="0" smtClean="0"/>
              <a:t>kalite güvence politikasının izleme ve gözden geçirme yöntemleri,</a:t>
            </a:r>
            <a:br>
              <a:rPr lang="tr-TR" sz="2800" dirty="0" smtClean="0"/>
            </a:br>
            <a:r>
              <a:rPr lang="tr-TR" sz="2800" dirty="0" smtClean="0">
                <a:sym typeface="Wingdings"/>
              </a:rPr>
              <a:t> </a:t>
            </a:r>
            <a:r>
              <a:rPr lang="tr-TR" sz="2800" dirty="0" smtClean="0"/>
              <a:t>kalite güvence sisteminin kurum içi sahiplenilme durumu, </a:t>
            </a:r>
            <a:br>
              <a:rPr lang="tr-TR" sz="2800" dirty="0" smtClean="0"/>
            </a:br>
            <a:r>
              <a:rPr lang="tr-TR" sz="2800" dirty="0" smtClean="0">
                <a:sym typeface="Wingdings"/>
              </a:rPr>
              <a:t> </a:t>
            </a:r>
            <a:r>
              <a:rPr lang="tr-TR" sz="2800" dirty="0" smtClean="0"/>
              <a:t>çalışanlardaki politika farkındalığının izlenmesi,</a:t>
            </a:r>
            <a:br>
              <a:rPr lang="tr-TR" sz="2800" dirty="0" smtClean="0"/>
            </a:br>
            <a:r>
              <a:rPr lang="tr-TR" sz="2800" dirty="0" smtClean="0">
                <a:sym typeface="Wingdings"/>
              </a:rPr>
              <a:t> </a:t>
            </a:r>
            <a:r>
              <a:rPr lang="tr-TR" sz="2800" dirty="0" smtClean="0"/>
              <a:t>kurumsal kalite politikasının fakültelere nasıl yansıyacağı,</a:t>
            </a:r>
            <a:br>
              <a:rPr lang="tr-TR" sz="2800" dirty="0" smtClean="0"/>
            </a:br>
            <a:r>
              <a:rPr lang="tr-TR" sz="2800" dirty="0" smtClean="0">
                <a:sym typeface="Wingdings"/>
              </a:rPr>
              <a:t> </a:t>
            </a:r>
            <a:r>
              <a:rPr lang="tr-TR" sz="2800" dirty="0" smtClean="0"/>
              <a:t>kalite güvence sisteminde dış paydaşların rolü,</a:t>
            </a:r>
            <a:br>
              <a:rPr lang="tr-TR" sz="2800" dirty="0" smtClean="0"/>
            </a:br>
            <a:r>
              <a:rPr lang="tr-TR" sz="2800" dirty="0" smtClean="0">
                <a:sym typeface="Wingdings"/>
              </a:rPr>
              <a:t> </a:t>
            </a:r>
            <a:r>
              <a:rPr lang="tr-TR" sz="2800" dirty="0" smtClean="0"/>
              <a:t>iç ve dış paydaşlara hesap verme yaklaşımları,</a:t>
            </a:r>
            <a:br>
              <a:rPr lang="tr-TR" sz="2800" dirty="0" smtClean="0"/>
            </a:br>
            <a:r>
              <a:rPr lang="tr-TR" sz="2800" dirty="0" smtClean="0">
                <a:sym typeface="Wingdings"/>
              </a:rPr>
              <a:t> </a:t>
            </a:r>
            <a:r>
              <a:rPr lang="tr-TR" sz="2800" dirty="0" smtClean="0"/>
              <a:t>akademik dürüstlük, özgürlük için ve akademik sahtekarlığa karşı destekler,</a:t>
            </a: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10</a:t>
            </a:fld>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r>
              <a:rPr lang="tr-TR" sz="4000" dirty="0" smtClean="0"/>
              <a:t>5 dk içinde</a:t>
            </a:r>
            <a:br>
              <a:rPr lang="tr-TR" sz="4000" dirty="0" smtClean="0"/>
            </a:br>
            <a:r>
              <a:rPr lang="tr-TR" sz="4000" dirty="0" smtClean="0"/>
              <a:t>Üniversitenizin </a:t>
            </a:r>
            <a:r>
              <a:rPr lang="tr-TR" sz="4000" u="sng" dirty="0" smtClean="0"/>
              <a:t>bir alandaki</a:t>
            </a:r>
            <a:r>
              <a:rPr lang="tr-TR" sz="4000" dirty="0" smtClean="0"/>
              <a:t> politikasını yazar mısınız?</a:t>
            </a:r>
            <a:r>
              <a:rPr lang="tr-TR" sz="3600" dirty="0" smtClean="0"/>
              <a:t/>
            </a:r>
            <a:br>
              <a:rPr lang="tr-TR" sz="3600" dirty="0" smtClean="0"/>
            </a:br>
            <a:r>
              <a:rPr lang="tr-TR" sz="2800" dirty="0" smtClean="0">
                <a:solidFill>
                  <a:srgbClr val="0000FF"/>
                </a:solidFill>
              </a:rPr>
              <a:t>yönetim sistemi</a:t>
            </a:r>
            <a:br>
              <a:rPr lang="tr-TR" sz="2800" dirty="0" smtClean="0">
                <a:solidFill>
                  <a:srgbClr val="0000FF"/>
                </a:solidFill>
              </a:rPr>
            </a:br>
            <a:r>
              <a:rPr lang="tr-TR" sz="2800" dirty="0" smtClean="0">
                <a:solidFill>
                  <a:srgbClr val="0000FF"/>
                </a:solidFill>
              </a:rPr>
              <a:t>eğitim-öğretim</a:t>
            </a:r>
            <a:br>
              <a:rPr lang="tr-TR" sz="2800" dirty="0" smtClean="0">
                <a:solidFill>
                  <a:srgbClr val="0000FF"/>
                </a:solidFill>
              </a:rPr>
            </a:br>
            <a:r>
              <a:rPr lang="tr-TR" sz="2800" dirty="0" smtClean="0">
                <a:solidFill>
                  <a:srgbClr val="0000FF"/>
                </a:solidFill>
              </a:rPr>
              <a:t>araştırma</a:t>
            </a:r>
            <a:br>
              <a:rPr lang="tr-TR" sz="2800" dirty="0" smtClean="0">
                <a:solidFill>
                  <a:srgbClr val="0000FF"/>
                </a:solidFill>
              </a:rPr>
            </a:br>
            <a:r>
              <a:rPr lang="tr-TR" sz="2800" dirty="0" smtClean="0">
                <a:solidFill>
                  <a:srgbClr val="0000FF"/>
                </a:solidFill>
              </a:rPr>
              <a:t>topluma hizmet</a:t>
            </a:r>
            <a:br>
              <a:rPr lang="tr-TR" sz="2800" dirty="0" smtClean="0">
                <a:solidFill>
                  <a:srgbClr val="0000FF"/>
                </a:solidFill>
              </a:rPr>
            </a:br>
            <a:r>
              <a:rPr lang="tr-TR" sz="2800" dirty="0" smtClean="0">
                <a:solidFill>
                  <a:srgbClr val="0000FF"/>
                </a:solidFill>
              </a:rPr>
              <a:t>kalite güvence</a:t>
            </a:r>
            <a:br>
              <a:rPr lang="tr-TR" sz="2800" dirty="0" smtClean="0">
                <a:solidFill>
                  <a:srgbClr val="0000FF"/>
                </a:solidFill>
              </a:rPr>
            </a:br>
            <a:r>
              <a:rPr lang="tr-TR" sz="2800" dirty="0" smtClean="0">
                <a:solidFill>
                  <a:srgbClr val="0000FF"/>
                </a:solidFill>
              </a:rPr>
              <a:t>uluslararasılaşma</a:t>
            </a:r>
            <a:endParaRPr lang="tr-TR" sz="2800" dirty="0">
              <a:solidFill>
                <a:srgbClr val="0000FF"/>
              </a:solidFill>
            </a:endParaRPr>
          </a:p>
        </p:txBody>
      </p:sp>
      <p:sp>
        <p:nvSpPr>
          <p:cNvPr id="3" name="Slide Number Placeholder 2"/>
          <p:cNvSpPr>
            <a:spLocks noGrp="1"/>
          </p:cNvSpPr>
          <p:nvPr>
            <p:ph type="sldNum" sz="quarter" idx="12"/>
          </p:nvPr>
        </p:nvSpPr>
        <p:spPr/>
        <p:txBody>
          <a:bodyPr/>
          <a:lstStyle/>
          <a:p>
            <a:fld id="{13360EA2-6557-4062-8EB3-B51FC52001BC}" type="slidenum">
              <a:rPr lang="tr-TR" smtClean="0"/>
              <a:pPr/>
              <a:t>11</a:t>
            </a:fld>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lstStyle/>
          <a:p>
            <a:pPr algn="l"/>
            <a:r>
              <a:rPr lang="tr-TR" sz="2800" b="1" dirty="0" smtClean="0"/>
              <a:t>                    İç kalite güvence sistemi </a:t>
            </a:r>
            <a:br>
              <a:rPr lang="tr-TR" sz="2800" b="1" dirty="0" smtClean="0"/>
            </a:br>
            <a:r>
              <a:rPr lang="tr-TR" sz="2800" dirty="0" smtClean="0"/>
              <a:t/>
            </a:r>
            <a:br>
              <a:rPr lang="tr-TR" sz="2800" dirty="0" smtClean="0"/>
            </a:br>
            <a:r>
              <a:rPr lang="tr-TR" sz="2800" dirty="0" smtClean="0">
                <a:sym typeface="Wingdings"/>
              </a:rPr>
              <a:t> 1. </a:t>
            </a:r>
            <a:r>
              <a:rPr lang="tr-TR" sz="2800" dirty="0" smtClean="0"/>
              <a:t>Kurumun kalite güvence politikasını,</a:t>
            </a:r>
            <a:br>
              <a:rPr lang="tr-TR" sz="2800" dirty="0" smtClean="0"/>
            </a:br>
            <a:r>
              <a:rPr lang="tr-TR" sz="2800" dirty="0" smtClean="0"/>
              <a:t/>
            </a:r>
            <a:br>
              <a:rPr lang="tr-TR" sz="2800" dirty="0" smtClean="0"/>
            </a:br>
            <a:r>
              <a:rPr lang="tr-TR" sz="2800" dirty="0" smtClean="0">
                <a:sym typeface="Wingdings"/>
              </a:rPr>
              <a:t> 2. </a:t>
            </a:r>
            <a:r>
              <a:rPr lang="tr-TR" sz="2800" dirty="0" smtClean="0"/>
              <a:t>Eğitim-öğretim standartlarını,</a:t>
            </a:r>
            <a:br>
              <a:rPr lang="tr-TR" sz="2800" dirty="0" smtClean="0"/>
            </a:br>
            <a:r>
              <a:rPr lang="tr-TR" sz="2800" dirty="0" smtClean="0">
                <a:sym typeface="Wingdings"/>
              </a:rPr>
              <a:t> 3. </a:t>
            </a:r>
            <a:r>
              <a:rPr lang="tr-TR" sz="2800" dirty="0" smtClean="0"/>
              <a:t>Araştırma standartlarını,</a:t>
            </a:r>
            <a:br>
              <a:rPr lang="tr-TR" sz="2800" dirty="0" smtClean="0"/>
            </a:br>
            <a:r>
              <a:rPr lang="tr-TR" sz="2800" dirty="0" smtClean="0">
                <a:sym typeface="Wingdings"/>
              </a:rPr>
              <a:t> 4. </a:t>
            </a:r>
            <a:r>
              <a:rPr lang="tr-TR" sz="2800" dirty="0" smtClean="0"/>
              <a:t>Topluma hizmet standartlarını,</a:t>
            </a:r>
            <a:br>
              <a:rPr lang="tr-TR" sz="2800" dirty="0" smtClean="0"/>
            </a:br>
            <a:r>
              <a:rPr lang="tr-TR" sz="2800" dirty="0" smtClean="0">
                <a:sym typeface="Wingdings"/>
              </a:rPr>
              <a:t> 5. </a:t>
            </a:r>
            <a:r>
              <a:rPr lang="tr-TR" sz="2800" dirty="0" smtClean="0"/>
              <a:t>Uluslararasılaşma standartlarını,</a:t>
            </a:r>
            <a:br>
              <a:rPr lang="tr-TR" sz="2800" dirty="0" smtClean="0"/>
            </a:br>
            <a:r>
              <a:rPr lang="tr-TR" sz="2800" dirty="0" smtClean="0">
                <a:sym typeface="Wingdings"/>
              </a:rPr>
              <a:t> 6. </a:t>
            </a:r>
            <a:r>
              <a:rPr lang="tr-TR" sz="2800" dirty="0" smtClean="0"/>
              <a:t>Yönetişim standartlarını,</a:t>
            </a:r>
            <a:br>
              <a:rPr lang="tr-TR" sz="2800" dirty="0" smtClean="0"/>
            </a:br>
            <a:r>
              <a:rPr lang="tr-TR" sz="2800" dirty="0" smtClean="0"/>
              <a:t>     </a:t>
            </a:r>
            <a:br>
              <a:rPr lang="tr-TR" sz="2800" dirty="0" smtClean="0"/>
            </a:br>
            <a:r>
              <a:rPr lang="tr-TR" sz="2800" dirty="0" smtClean="0">
                <a:sym typeface="Wingdings"/>
              </a:rPr>
              <a:t> 7. </a:t>
            </a:r>
            <a:r>
              <a:rPr lang="tr-TR" sz="2800" dirty="0" smtClean="0"/>
              <a:t>Bu standartlara uygun akademik yaşamın kanıtlarını veya  iyileştirme adımlarını içermelidir.</a:t>
            </a:r>
            <a:br>
              <a:rPr lang="tr-TR" sz="2800" dirty="0" smtClean="0"/>
            </a:b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lstStyle/>
          <a:p>
            <a:pPr algn="l"/>
            <a:r>
              <a:rPr lang="tr-TR" sz="2800" b="1" dirty="0" smtClean="0"/>
              <a:t>                    İç kalite güvence sistemi </a:t>
            </a:r>
            <a:br>
              <a:rPr lang="tr-TR" sz="2800" b="1" dirty="0" smtClean="0"/>
            </a:br>
            <a:r>
              <a:rPr lang="tr-TR" sz="2800" dirty="0" smtClean="0"/>
              <a:t/>
            </a:r>
            <a:br>
              <a:rPr lang="tr-TR" sz="2800" dirty="0" smtClean="0"/>
            </a:br>
            <a:r>
              <a:rPr lang="tr-TR" sz="2800" dirty="0" smtClean="0">
                <a:sym typeface="Wingdings"/>
              </a:rPr>
              <a:t> 1. </a:t>
            </a:r>
            <a:r>
              <a:rPr lang="tr-TR" sz="2800" dirty="0" smtClean="0"/>
              <a:t>Kurumun kalite güvence politikasını,</a:t>
            </a:r>
            <a:br>
              <a:rPr lang="tr-TR" sz="2800" dirty="0" smtClean="0"/>
            </a:br>
            <a:r>
              <a:rPr lang="tr-TR" sz="2800" dirty="0" smtClean="0"/>
              <a:t/>
            </a:r>
            <a:br>
              <a:rPr lang="tr-TR" sz="2800" dirty="0" smtClean="0"/>
            </a:br>
            <a:r>
              <a:rPr lang="tr-TR" sz="2800" dirty="0" smtClean="0">
                <a:sym typeface="Wingdings"/>
              </a:rPr>
              <a:t> 2. </a:t>
            </a:r>
            <a:r>
              <a:rPr lang="tr-TR" sz="2800" b="1" dirty="0" smtClean="0">
                <a:solidFill>
                  <a:srgbClr val="0000FF"/>
                </a:solidFill>
              </a:rPr>
              <a:t>Eğitim-öğretim standartlarını</a:t>
            </a:r>
            <a:r>
              <a:rPr lang="tr-TR" sz="2800" dirty="0" smtClean="0"/>
              <a:t>,</a:t>
            </a:r>
            <a:br>
              <a:rPr lang="tr-TR" sz="2800" dirty="0" smtClean="0"/>
            </a:br>
            <a:r>
              <a:rPr lang="tr-TR" sz="2800" dirty="0" smtClean="0">
                <a:sym typeface="Wingdings"/>
              </a:rPr>
              <a:t> 3. </a:t>
            </a:r>
            <a:r>
              <a:rPr lang="tr-TR" sz="2800" dirty="0" smtClean="0"/>
              <a:t>Araştırma standartlarını,</a:t>
            </a:r>
            <a:br>
              <a:rPr lang="tr-TR" sz="2800" dirty="0" smtClean="0"/>
            </a:br>
            <a:r>
              <a:rPr lang="tr-TR" sz="2800" dirty="0" smtClean="0">
                <a:sym typeface="Wingdings"/>
              </a:rPr>
              <a:t> 4. </a:t>
            </a:r>
            <a:r>
              <a:rPr lang="tr-TR" sz="2800" dirty="0" smtClean="0"/>
              <a:t>Topluma hizmet standartlarını,</a:t>
            </a:r>
            <a:br>
              <a:rPr lang="tr-TR" sz="2800" dirty="0" smtClean="0"/>
            </a:br>
            <a:r>
              <a:rPr lang="tr-TR" sz="2800" dirty="0" smtClean="0">
                <a:sym typeface="Wingdings"/>
              </a:rPr>
              <a:t> 5. </a:t>
            </a:r>
            <a:r>
              <a:rPr lang="tr-TR" sz="2800" dirty="0" smtClean="0"/>
              <a:t>Uluslararasılaşma standartlarını,</a:t>
            </a:r>
            <a:br>
              <a:rPr lang="tr-TR" sz="2800" dirty="0" smtClean="0"/>
            </a:br>
            <a:r>
              <a:rPr lang="tr-TR" sz="2800" dirty="0" smtClean="0">
                <a:sym typeface="Wingdings"/>
              </a:rPr>
              <a:t> 6. </a:t>
            </a:r>
            <a:r>
              <a:rPr lang="tr-TR" sz="2800" dirty="0" smtClean="0"/>
              <a:t>Yönetişim standartlarını,</a:t>
            </a:r>
            <a:br>
              <a:rPr lang="tr-TR" sz="2800" dirty="0" smtClean="0"/>
            </a:br>
            <a:r>
              <a:rPr lang="tr-TR" sz="2800" dirty="0" smtClean="0"/>
              <a:t>     </a:t>
            </a:r>
            <a:br>
              <a:rPr lang="tr-TR" sz="2800" dirty="0" smtClean="0"/>
            </a:br>
            <a:r>
              <a:rPr lang="tr-TR" sz="2800" dirty="0" smtClean="0">
                <a:sym typeface="Wingdings"/>
              </a:rPr>
              <a:t> 7. </a:t>
            </a:r>
            <a:r>
              <a:rPr lang="tr-TR" sz="2800" dirty="0" smtClean="0"/>
              <a:t>Bu standartlara uygun akademik yaşamın kanıtlarını veya  iyileştirme adımlarını içermelidir.</a:t>
            </a: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13</a:t>
            </a:fld>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pPr algn="l"/>
            <a:r>
              <a:rPr lang="tr-TR" sz="2800" dirty="0" smtClean="0">
                <a:solidFill>
                  <a:schemeClr val="tx1"/>
                </a:solidFill>
                <a:sym typeface="Wingdings"/>
              </a:rPr>
              <a:t>             </a:t>
            </a:r>
            <a:r>
              <a:rPr lang="tr-TR" sz="3200" dirty="0" smtClean="0">
                <a:solidFill>
                  <a:schemeClr val="tx1"/>
                </a:solidFill>
                <a:sym typeface="Wingdings"/>
              </a:rPr>
              <a:t>2. </a:t>
            </a:r>
            <a:r>
              <a:rPr lang="tr-TR" sz="3200" b="1" dirty="0" smtClean="0">
                <a:solidFill>
                  <a:schemeClr val="tx1"/>
                </a:solidFill>
              </a:rPr>
              <a:t>Eğitim-öğretim standartları</a:t>
            </a:r>
            <a:br>
              <a:rPr lang="tr-TR" sz="3200" b="1" dirty="0" smtClean="0">
                <a:solidFill>
                  <a:schemeClr val="tx1"/>
                </a:solidFill>
              </a:rPr>
            </a:br>
            <a:r>
              <a:rPr lang="tr-TR" sz="3200" b="1" dirty="0" smtClean="0">
                <a:solidFill>
                  <a:schemeClr val="tx1"/>
                </a:solidFill>
              </a:rPr>
              <a:t/>
            </a:r>
            <a:br>
              <a:rPr lang="tr-TR" sz="3200" b="1" dirty="0" smtClean="0">
                <a:solidFill>
                  <a:schemeClr val="tx1"/>
                </a:solidFill>
              </a:rPr>
            </a:br>
            <a:r>
              <a:rPr lang="tr-TR" sz="3200" dirty="0" smtClean="0">
                <a:solidFill>
                  <a:srgbClr val="0000FF"/>
                </a:solidFill>
              </a:rPr>
              <a:t>Programların tasarımı ve onaylanması</a:t>
            </a:r>
            <a:r>
              <a:rPr lang="tr-TR" sz="3200" dirty="0" smtClean="0">
                <a:solidFill>
                  <a:schemeClr val="tx1"/>
                </a:solidFill>
              </a:rPr>
              <a:t/>
            </a:r>
            <a:br>
              <a:rPr lang="tr-TR" sz="3200" dirty="0" smtClean="0">
                <a:solidFill>
                  <a:schemeClr val="tx1"/>
                </a:solidFill>
              </a:rPr>
            </a:br>
            <a:r>
              <a:rPr lang="tr-TR" sz="3200" dirty="0" smtClean="0">
                <a:solidFill>
                  <a:schemeClr val="tx1"/>
                </a:solidFill>
              </a:rPr>
              <a:t>Öğrenci merkezli öğrenme ve değerlendirme</a:t>
            </a:r>
            <a:br>
              <a:rPr lang="tr-TR" sz="3200" dirty="0" smtClean="0">
                <a:solidFill>
                  <a:schemeClr val="tx1"/>
                </a:solidFill>
              </a:rPr>
            </a:br>
            <a:r>
              <a:rPr lang="tr-TR" sz="3200" dirty="0" smtClean="0">
                <a:solidFill>
                  <a:schemeClr val="tx1"/>
                </a:solidFill>
              </a:rPr>
              <a:t>Öğrenci kabulü, ilerleme, sertifikalandırma</a:t>
            </a:r>
            <a:br>
              <a:rPr lang="tr-TR" sz="3200" dirty="0" smtClean="0">
                <a:solidFill>
                  <a:schemeClr val="tx1"/>
                </a:solidFill>
              </a:rPr>
            </a:br>
            <a:r>
              <a:rPr lang="tr-TR" sz="3200" dirty="0" smtClean="0">
                <a:solidFill>
                  <a:schemeClr val="tx1"/>
                </a:solidFill>
              </a:rPr>
              <a:t>Öğretim elemanları</a:t>
            </a:r>
            <a:br>
              <a:rPr lang="tr-TR" sz="3200" dirty="0" smtClean="0">
                <a:solidFill>
                  <a:schemeClr val="tx1"/>
                </a:solidFill>
              </a:rPr>
            </a:br>
            <a:r>
              <a:rPr lang="tr-TR" sz="3200" dirty="0" smtClean="0">
                <a:solidFill>
                  <a:schemeClr val="tx1"/>
                </a:solidFill>
              </a:rPr>
              <a:t>Öğrenme kaynakları ve öğrenci desteği</a:t>
            </a:r>
            <a:br>
              <a:rPr lang="tr-TR" sz="3200" dirty="0" smtClean="0">
                <a:solidFill>
                  <a:schemeClr val="tx1"/>
                </a:solidFill>
              </a:rPr>
            </a:br>
            <a:r>
              <a:rPr lang="tr-TR" sz="3200" dirty="0" smtClean="0">
                <a:solidFill>
                  <a:schemeClr val="tx1"/>
                </a:solidFill>
              </a:rPr>
              <a:t>Bilgi yönetimi</a:t>
            </a:r>
            <a:br>
              <a:rPr lang="tr-TR" sz="3200" dirty="0" smtClean="0">
                <a:solidFill>
                  <a:schemeClr val="tx1"/>
                </a:solidFill>
              </a:rPr>
            </a:br>
            <a:r>
              <a:rPr lang="tr-TR" sz="3200" dirty="0" smtClean="0">
                <a:solidFill>
                  <a:schemeClr val="tx1"/>
                </a:solidFill>
              </a:rPr>
              <a:t>Kamuoyunu bilgilendirme</a:t>
            </a:r>
            <a:endParaRPr lang="tr-TR" sz="3200" dirty="0">
              <a:solidFill>
                <a:schemeClr val="tx1"/>
              </a:solidFill>
            </a:endParaRPr>
          </a:p>
        </p:txBody>
      </p:sp>
      <p:sp>
        <p:nvSpPr>
          <p:cNvPr id="3" name="Slide Number Placeholder 2"/>
          <p:cNvSpPr>
            <a:spLocks noGrp="1"/>
          </p:cNvSpPr>
          <p:nvPr>
            <p:ph type="sldNum" sz="quarter" idx="12"/>
          </p:nvPr>
        </p:nvSpPr>
        <p:spPr/>
        <p:txBody>
          <a:bodyPr/>
          <a:lstStyle/>
          <a:p>
            <a:fld id="{13360EA2-6557-4062-8EB3-B51FC52001BC}" type="slidenum">
              <a:rPr lang="tr-TR" smtClean="0"/>
              <a:pPr/>
              <a:t>14</a:t>
            </a:fld>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6250706"/>
          </a:xfrm>
        </p:spPr>
        <p:txBody>
          <a:bodyPr/>
          <a:lstStyle/>
          <a:p>
            <a:pPr algn="l"/>
            <a:r>
              <a:rPr lang="tr-TR" sz="2000" b="1" i="1" dirty="0" smtClean="0"/>
              <a:t/>
            </a:r>
            <a:br>
              <a:rPr lang="tr-TR" sz="2000" b="1" i="1" dirty="0" smtClean="0"/>
            </a:br>
            <a:r>
              <a:rPr lang="tr-TR" sz="2000" b="1" i="1" dirty="0" smtClean="0"/>
              <a:t/>
            </a:r>
            <a:br>
              <a:rPr lang="tr-TR" sz="2000" b="1" i="1" dirty="0" smtClean="0"/>
            </a:br>
            <a:r>
              <a:rPr lang="tr-TR" sz="2200" b="1" i="1" u="sng" dirty="0" smtClean="0"/>
              <a:t>Eğitim-öğretim standartları</a:t>
            </a:r>
            <a:r>
              <a:rPr lang="tr-TR" sz="2200" b="1" i="1" dirty="0" smtClean="0"/>
              <a:t>ndan bir örnek: </a:t>
            </a:r>
            <a:r>
              <a:rPr lang="tr-TR" sz="2200" b="1" dirty="0" smtClean="0"/>
              <a:t>Programların tasarımı ve onaylanması (ESG’ dan alınan)</a:t>
            </a:r>
            <a:r>
              <a:rPr lang="tr-TR" sz="1600" b="1" i="1" dirty="0" smtClean="0"/>
              <a:t/>
            </a:r>
            <a:br>
              <a:rPr lang="tr-TR" sz="1600" b="1" i="1" dirty="0" smtClean="0"/>
            </a:br>
            <a:r>
              <a:rPr lang="tr-TR" sz="1600" b="1" i="1" dirty="0" smtClean="0"/>
              <a:t/>
            </a:r>
            <a:br>
              <a:rPr lang="tr-TR" sz="1600" b="1" i="1" dirty="0" smtClean="0"/>
            </a:br>
            <a:r>
              <a:rPr lang="tr-TR" sz="2200" dirty="0" smtClean="0"/>
              <a:t>Kurumların programlarının tasarımı ve onayı için süreçleri olmalıdır. Programlar, öngörülen öğrenme kazanımları dâhil, belirlenmiş hedefleri karşılayacak şekilde tasarlanmalıdır. Bir program sonucunda edinilen yeterlilik açık bir şekilde belirlenmeli, paylaşılmalı; ayrıca, ulusal yeterlilikler çerçevesinin yükseköğrenimdeki uygun seviyesiyle ve sonuçta Avrupa Yükseköğrenim Alanı Yeterlilikler Çerçevesi ile ilişkilendirilmelidir.</a:t>
            </a:r>
            <a:br>
              <a:rPr lang="tr-TR" sz="2200" dirty="0" smtClean="0"/>
            </a:br>
            <a:r>
              <a:rPr lang="tr-TR" sz="2200" dirty="0" smtClean="0"/>
              <a:t/>
            </a:r>
            <a:br>
              <a:rPr lang="tr-TR" sz="2200" dirty="0" smtClean="0"/>
            </a:br>
            <a:r>
              <a:rPr lang="tr-TR" sz="2400" b="1" dirty="0" smtClean="0"/>
              <a:t>Programlar</a:t>
            </a:r>
            <a:r>
              <a:rPr lang="tr-TR" sz="2400" dirty="0" smtClean="0"/>
              <a:t>;</a:t>
            </a:r>
            <a:br>
              <a:rPr lang="tr-TR" sz="2400" dirty="0" smtClean="0"/>
            </a:br>
            <a:r>
              <a:rPr lang="tr-TR" sz="2400" dirty="0" smtClean="0"/>
              <a:t>-kurumsal strateji ile uyumlu tüm program amaçları ile tasarlanmaktadır ve açıkça ifade edilmiş öğrenme kazanımlarına sahiptir; bu kazanımların nasıl izleneceği ve değerlendirileceği planlanmıştır;</a:t>
            </a:r>
            <a:r>
              <a:rPr lang="tr-TR" sz="2000" dirty="0" smtClean="0"/>
              <a:t/>
            </a:r>
            <a:br>
              <a:rPr lang="tr-TR" sz="2000" dirty="0" smtClean="0"/>
            </a:br>
            <a:r>
              <a:rPr lang="tr-TR" sz="1600" dirty="0" smtClean="0"/>
              <a:t/>
            </a:r>
            <a:br>
              <a:rPr lang="tr-TR" sz="1600" dirty="0" smtClean="0"/>
            </a:br>
            <a:r>
              <a:rPr lang="tr-TR" sz="1600" dirty="0" smtClean="0"/>
              <a:t> </a:t>
            </a:r>
            <a:br>
              <a:rPr lang="tr-TR" sz="1600" dirty="0" smtClean="0"/>
            </a:br>
            <a:r>
              <a:rPr lang="tr-TR" sz="1600" dirty="0" smtClean="0"/>
              <a:t/>
            </a:r>
            <a:br>
              <a:rPr lang="tr-TR" sz="1600" dirty="0" smtClean="0"/>
            </a:br>
            <a:endParaRPr lang="tr-TR" sz="16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15</a:t>
            </a:fld>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6250706"/>
          </a:xfrm>
        </p:spPr>
        <p:txBody>
          <a:bodyPr/>
          <a:lstStyle/>
          <a:p>
            <a:pPr algn="l"/>
            <a:r>
              <a:rPr lang="tr-TR" sz="2400" b="1" dirty="0" smtClean="0"/>
              <a:t>Programların tasarımı ve onaylanması (devam)</a:t>
            </a:r>
            <a:r>
              <a:rPr lang="tr-TR" sz="2400" b="1" i="1" dirty="0" smtClean="0"/>
              <a:t/>
            </a:r>
            <a:br>
              <a:rPr lang="tr-TR" sz="2400" b="1" i="1" dirty="0" smtClean="0"/>
            </a:br>
            <a:r>
              <a:rPr lang="tr-TR" sz="2400" b="1" i="1" dirty="0" smtClean="0"/>
              <a:t>-</a:t>
            </a:r>
            <a:r>
              <a:rPr lang="tr-TR" sz="2400" dirty="0" smtClean="0"/>
              <a:t>bu çalışma öğrencilerin ve diğer paydaşların katılımıyla tasarlanmaktadır;</a:t>
            </a:r>
            <a:br>
              <a:rPr lang="tr-TR" sz="2400" dirty="0" smtClean="0"/>
            </a:br>
            <a:r>
              <a:rPr lang="tr-TR" sz="2400" dirty="0" smtClean="0"/>
              <a:t>-dış uzmanlıktan ve referans noktalarından faydalanılmaktadır;</a:t>
            </a:r>
            <a:br>
              <a:rPr lang="tr-TR" sz="2400" dirty="0" smtClean="0"/>
            </a:br>
            <a:r>
              <a:rPr lang="tr-TR" sz="2400" dirty="0" smtClean="0"/>
              <a:t>-Avrupa Konseyinin yükseköğrenimdeki dört amacını (aktif vatandaşlık, iş yaşamına hazırlama, kişisel gelişim, bilgi toplumu yaratmak ve yaratıcılığı geliştirmek)  yansıtmaktadır;</a:t>
            </a:r>
            <a:br>
              <a:rPr lang="tr-TR" sz="2400" dirty="0" smtClean="0"/>
            </a:br>
            <a:r>
              <a:rPr lang="tr-TR" sz="2400" dirty="0" smtClean="0"/>
              <a:t>-öğrenci ilerlemesini pürüzsüz sağlayacak şekilde tasarlanmaktadır;</a:t>
            </a:r>
            <a:br>
              <a:rPr lang="tr-TR" sz="2400" dirty="0" smtClean="0"/>
            </a:br>
            <a:r>
              <a:rPr lang="tr-TR" sz="2400" dirty="0" smtClean="0"/>
              <a:t>-beklenen öğrenci iş yükünü, örneğin AKTS, tanımlamaktadır;</a:t>
            </a:r>
            <a:br>
              <a:rPr lang="tr-TR" sz="2400" dirty="0" smtClean="0"/>
            </a:br>
            <a:r>
              <a:rPr lang="tr-TR" sz="2400" dirty="0" smtClean="0"/>
              <a:t>-uygun olduğu hallerde iyi tasarlanmış işe yerleştirme/ staj fırsatlarını içermektedir;</a:t>
            </a:r>
            <a:br>
              <a:rPr lang="tr-TR" sz="2400" dirty="0" smtClean="0"/>
            </a:br>
            <a:r>
              <a:rPr lang="tr-TR" sz="2400" dirty="0" smtClean="0"/>
              <a:t>-resmi kurumsal onay sürecine tabidir;</a:t>
            </a:r>
            <a:br>
              <a:rPr lang="tr-TR" sz="2400" dirty="0" smtClean="0"/>
            </a:br>
            <a:r>
              <a:rPr lang="tr-TR" sz="2400" dirty="0" smtClean="0"/>
              <a:t>-öğrenme kazanımlarına erişimin kanıtları üretilir; özellikle genel, alana ait olmayan kazanımların değerlendirilmesi üzerinde durulur.</a:t>
            </a:r>
            <a:endParaRPr lang="tr-TR" sz="24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16</a:t>
            </a:fld>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lstStyle/>
          <a:p>
            <a:pPr algn="l"/>
            <a:r>
              <a:rPr lang="tr-TR" sz="2800" b="1" dirty="0" smtClean="0"/>
              <a:t>Programların tasarımı ve onaylanması (devam) </a:t>
            </a:r>
            <a:br>
              <a:rPr lang="tr-TR" sz="2800" b="1" dirty="0" smtClean="0"/>
            </a:br>
            <a:r>
              <a:rPr lang="tr-TR" sz="2800" b="1" i="1" dirty="0" smtClean="0"/>
              <a:t/>
            </a:r>
            <a:br>
              <a:rPr lang="tr-TR" sz="2800" b="1" i="1" dirty="0" smtClean="0"/>
            </a:br>
            <a:r>
              <a:rPr lang="tr-TR" sz="2800" b="1" dirty="0" smtClean="0"/>
              <a:t>Dersler</a:t>
            </a:r>
            <a:r>
              <a:rPr lang="tr-TR" sz="2800" dirty="0" smtClean="0"/>
              <a:t>;</a:t>
            </a:r>
            <a:br>
              <a:rPr lang="tr-TR" sz="2800" dirty="0" smtClean="0"/>
            </a:br>
            <a:r>
              <a:rPr lang="tr-TR" sz="2800" dirty="0" smtClean="0"/>
              <a:t>-ders kazanımları belirlenmiş ve paylaşılmıştır.</a:t>
            </a:r>
            <a:br>
              <a:rPr lang="tr-TR" sz="2800" dirty="0" smtClean="0"/>
            </a:br>
            <a:r>
              <a:rPr lang="tr-TR" sz="2800" dirty="0" smtClean="0"/>
              <a:t>-ders kazanımları ile ders verme yöntemleri ve öğrenci performansının değerlendirilme yöntemleri uyumludur (aligned);</a:t>
            </a:r>
            <a:br>
              <a:rPr lang="tr-TR" sz="2800" dirty="0" smtClean="0"/>
            </a:br>
            <a:r>
              <a:rPr lang="tr-TR" sz="2800" dirty="0" smtClean="0"/>
              <a:t>-ders kazanımları ile program kazanımlarının ilişkisi, ders profilleri, izlenceler ve öğrenci performansının değerlendirilme yöntemleri açıkca ifade edilmiş ve paylaşılmıştır;</a:t>
            </a:r>
            <a:br>
              <a:rPr lang="tr-TR" sz="2800" dirty="0" smtClean="0"/>
            </a:br>
            <a:r>
              <a:rPr lang="tr-TR" sz="2800" dirty="0" smtClean="0"/>
              <a:t>- bu kazanımların nasıl izleneceği ve değerlendirileceği planlanmıştır.</a:t>
            </a:r>
            <a:br>
              <a:rPr lang="tr-TR" sz="2800" dirty="0" smtClean="0"/>
            </a:br>
            <a:r>
              <a:rPr lang="tr-TR" sz="2800" dirty="0" smtClean="0"/>
              <a:t> </a:t>
            </a:r>
            <a:r>
              <a:rPr lang="tr-TR" sz="2200" dirty="0" smtClean="0"/>
              <a:t/>
            </a:r>
            <a:br>
              <a:rPr lang="tr-TR" sz="2200" dirty="0" smtClean="0"/>
            </a:br>
            <a:endParaRPr lang="tr-TR" sz="22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17</a:t>
            </a:fld>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lstStyle/>
          <a:p>
            <a:pPr algn="l"/>
            <a:r>
              <a:rPr lang="tr-TR" sz="2800" b="1" dirty="0" smtClean="0"/>
              <a:t>                    İç kalite güvence sistemi </a:t>
            </a:r>
            <a:br>
              <a:rPr lang="tr-TR" sz="2800" b="1" dirty="0" smtClean="0"/>
            </a:br>
            <a:r>
              <a:rPr lang="tr-TR" sz="2800" dirty="0" smtClean="0"/>
              <a:t/>
            </a:r>
            <a:br>
              <a:rPr lang="tr-TR" sz="2800" dirty="0" smtClean="0"/>
            </a:br>
            <a:r>
              <a:rPr lang="tr-TR" sz="2800" dirty="0" smtClean="0">
                <a:sym typeface="Wingdings"/>
              </a:rPr>
              <a:t> 1. </a:t>
            </a:r>
            <a:r>
              <a:rPr lang="tr-TR" sz="2800" dirty="0" smtClean="0"/>
              <a:t>Kurumun kalite güvence politikasını,</a:t>
            </a:r>
            <a:br>
              <a:rPr lang="tr-TR" sz="2800" dirty="0" smtClean="0"/>
            </a:br>
            <a:r>
              <a:rPr lang="tr-TR" sz="2800" dirty="0" smtClean="0"/>
              <a:t/>
            </a:r>
            <a:br>
              <a:rPr lang="tr-TR" sz="2800" dirty="0" smtClean="0"/>
            </a:br>
            <a:r>
              <a:rPr lang="tr-TR" sz="2800" dirty="0" smtClean="0">
                <a:sym typeface="Wingdings"/>
              </a:rPr>
              <a:t> 2. </a:t>
            </a:r>
            <a:r>
              <a:rPr lang="tr-TR" sz="2800" dirty="0" smtClean="0"/>
              <a:t>Eğitim-öğretim standartlarını,</a:t>
            </a:r>
            <a:br>
              <a:rPr lang="tr-TR" sz="2800" dirty="0" smtClean="0"/>
            </a:br>
            <a:r>
              <a:rPr lang="tr-TR" sz="2800" dirty="0" smtClean="0">
                <a:sym typeface="Wingdings"/>
              </a:rPr>
              <a:t> 3. </a:t>
            </a:r>
            <a:r>
              <a:rPr lang="tr-TR" sz="2800" b="1" dirty="0" smtClean="0">
                <a:solidFill>
                  <a:srgbClr val="0000FF"/>
                </a:solidFill>
              </a:rPr>
              <a:t>Araştırma standartlarını</a:t>
            </a:r>
            <a:r>
              <a:rPr lang="tr-TR" sz="2800" dirty="0" smtClean="0"/>
              <a:t>,</a:t>
            </a:r>
            <a:br>
              <a:rPr lang="tr-TR" sz="2800" dirty="0" smtClean="0"/>
            </a:br>
            <a:r>
              <a:rPr lang="tr-TR" sz="2800" dirty="0" smtClean="0">
                <a:sym typeface="Wingdings"/>
              </a:rPr>
              <a:t> 4. </a:t>
            </a:r>
            <a:r>
              <a:rPr lang="tr-TR" sz="2800" dirty="0" smtClean="0"/>
              <a:t>Topluma hizmet standartlarını,</a:t>
            </a:r>
            <a:br>
              <a:rPr lang="tr-TR" sz="2800" dirty="0" smtClean="0"/>
            </a:br>
            <a:r>
              <a:rPr lang="tr-TR" sz="2800" dirty="0" smtClean="0">
                <a:sym typeface="Wingdings"/>
              </a:rPr>
              <a:t> 5. </a:t>
            </a:r>
            <a:r>
              <a:rPr lang="tr-TR" sz="2800" dirty="0" smtClean="0"/>
              <a:t>Uluslararasılaşma standartlarını,</a:t>
            </a:r>
            <a:br>
              <a:rPr lang="tr-TR" sz="2800" dirty="0" smtClean="0"/>
            </a:br>
            <a:r>
              <a:rPr lang="tr-TR" sz="2800" dirty="0" smtClean="0">
                <a:sym typeface="Wingdings"/>
              </a:rPr>
              <a:t> 6. </a:t>
            </a:r>
            <a:r>
              <a:rPr lang="tr-TR" sz="2800" dirty="0" smtClean="0"/>
              <a:t>Yönetişim standartlarını,</a:t>
            </a:r>
            <a:br>
              <a:rPr lang="tr-TR" sz="2800" dirty="0" smtClean="0"/>
            </a:br>
            <a:r>
              <a:rPr lang="tr-TR" sz="2800" dirty="0" smtClean="0"/>
              <a:t>     </a:t>
            </a:r>
            <a:br>
              <a:rPr lang="tr-TR" sz="2800" dirty="0" smtClean="0"/>
            </a:br>
            <a:r>
              <a:rPr lang="tr-TR" sz="2800" dirty="0" smtClean="0">
                <a:sym typeface="Wingdings"/>
              </a:rPr>
              <a:t> 7. </a:t>
            </a:r>
            <a:r>
              <a:rPr lang="tr-TR" sz="2800" dirty="0" smtClean="0"/>
              <a:t>Bu standartlara uygun akademik yaşamın kanıtlarını veya  iyileştirme adımlarını içermelidir.</a:t>
            </a: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18</a:t>
            </a:fld>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lstStyle/>
          <a:p>
            <a:pPr algn="l"/>
            <a:r>
              <a:rPr lang="tr-TR" sz="2800" b="1" i="1" u="sng" dirty="0" smtClean="0"/>
              <a:t>Araştırma standartları </a:t>
            </a:r>
            <a:r>
              <a:rPr lang="tr-TR" sz="2800" b="1" i="1" dirty="0" smtClean="0"/>
              <a:t>için örnek (ESG dışı)</a:t>
            </a:r>
            <a:r>
              <a:rPr lang="tr-TR" sz="2800" dirty="0" smtClean="0"/>
              <a:t> </a:t>
            </a:r>
            <a:br>
              <a:rPr lang="tr-TR" sz="2800" dirty="0" smtClean="0"/>
            </a:br>
            <a:r>
              <a:rPr lang="tr-TR" sz="2800" dirty="0" smtClean="0"/>
              <a:t/>
            </a:r>
            <a:br>
              <a:rPr lang="tr-TR" sz="2800" dirty="0" smtClean="0"/>
            </a:br>
            <a:r>
              <a:rPr lang="tr-TR" sz="2800" b="1" dirty="0" smtClean="0"/>
              <a:t>Araştırma politikası </a:t>
            </a:r>
            <a:r>
              <a:rPr lang="tr-TR" sz="2800" b="1" dirty="0" smtClean="0">
                <a:solidFill>
                  <a:srgbClr val="0000FF"/>
                </a:solidFill>
              </a:rPr>
              <a:t>(s.6)</a:t>
            </a:r>
            <a:r>
              <a:rPr lang="tr-TR" sz="2800" b="1" dirty="0" smtClean="0"/>
              <a:t>, stratejileri</a:t>
            </a:r>
            <a:r>
              <a:rPr lang="tr-TR" sz="2800" dirty="0" smtClean="0"/>
              <a:t/>
            </a:r>
            <a:br>
              <a:rPr lang="tr-TR" sz="2800" dirty="0" smtClean="0"/>
            </a:br>
            <a:r>
              <a:rPr lang="tr-TR" sz="2800" dirty="0" smtClean="0"/>
              <a:t>Karışmayan (“laissez faires”) ile müdahaleci/ yönlendirici (“interventionist”) kutuplar arasında nerede durulduğu; “policy of selectivity”: temel araştırma- uygulamalı araştırma, disiplin temelli-disiplinler arası/ çok disiplinli araştırmalar, mod I- mod II araştırmalar; tematik tercihler; araştırma desteklerinin yapılandırılması, eğitim -araştırma -araştırmanın ticarileştirilmesi dengesi, araştırma bütçesi ve sürdürülebilirliği; </a:t>
            </a:r>
            <a:r>
              <a:rPr lang="tr-TR" sz="2400" dirty="0" smtClean="0"/>
              <a:t/>
            </a:r>
            <a:br>
              <a:rPr lang="tr-TR" sz="2400" dirty="0" smtClean="0"/>
            </a:br>
            <a:endParaRPr lang="tr-TR" sz="24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19</a:t>
            </a:fld>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lstStyle/>
          <a:p>
            <a:pPr algn="l"/>
            <a:r>
              <a:rPr lang="tr-TR" sz="2800" dirty="0" smtClean="0"/>
              <a:t>                            </a:t>
            </a:r>
            <a:r>
              <a:rPr lang="tr-TR" sz="2800" b="1" dirty="0" smtClean="0"/>
              <a:t>Kavramlar:</a:t>
            </a:r>
            <a:r>
              <a:rPr lang="tr-TR" sz="2800" dirty="0" smtClean="0"/>
              <a:t/>
            </a:r>
            <a:br>
              <a:rPr lang="tr-TR" sz="2800" dirty="0" smtClean="0"/>
            </a:br>
            <a:r>
              <a:rPr lang="tr-TR" sz="2800" dirty="0" smtClean="0"/>
              <a:t>İç Kalite Güvence Sistemi </a:t>
            </a:r>
            <a:r>
              <a:rPr lang="tr-TR" sz="2800" dirty="0" smtClean="0">
                <a:sym typeface="Wingdings" pitchFamily="2" charset="2"/>
              </a:rPr>
              <a:t> Kalite Kültürü</a:t>
            </a:r>
            <a:br>
              <a:rPr lang="tr-TR" sz="2800" dirty="0" smtClean="0">
                <a:sym typeface="Wingdings" pitchFamily="2" charset="2"/>
              </a:rPr>
            </a:br>
            <a:r>
              <a:rPr lang="tr-TR" sz="2800" dirty="0" smtClean="0"/>
              <a:t/>
            </a:r>
            <a:br>
              <a:rPr lang="tr-TR" sz="2800" dirty="0" smtClean="0"/>
            </a:br>
            <a:r>
              <a:rPr lang="tr-TR" sz="2800" dirty="0" smtClean="0"/>
              <a:t>İç değerlendirme süreci – yıllık (takvim)/ 4-5 yıllık</a:t>
            </a:r>
            <a:br>
              <a:rPr lang="tr-TR" sz="2800" dirty="0" smtClean="0"/>
            </a:br>
            <a:r>
              <a:rPr lang="tr-TR" sz="2800" dirty="0" smtClean="0"/>
              <a:t/>
            </a:r>
            <a:br>
              <a:rPr lang="tr-TR" sz="2800" dirty="0" smtClean="0"/>
            </a:br>
            <a:r>
              <a:rPr lang="tr-TR" sz="2800" dirty="0" smtClean="0"/>
              <a:t>KİDR – Dış Değerlendirme ilişkisi</a:t>
            </a:r>
            <a:br>
              <a:rPr lang="tr-TR" sz="2800" dirty="0" smtClean="0"/>
            </a:br>
            <a:r>
              <a:rPr lang="tr-TR" sz="2800" dirty="0" smtClean="0"/>
              <a:t/>
            </a:r>
            <a:br>
              <a:rPr lang="tr-TR" sz="2800" dirty="0" smtClean="0"/>
            </a:br>
            <a:r>
              <a:rPr lang="tr-TR" sz="2800" dirty="0" smtClean="0"/>
              <a:t>KİDR’in iç değerlendirme mekanizmaları ile ilişkilendirilmesi</a:t>
            </a:r>
            <a:br>
              <a:rPr lang="tr-TR" sz="2800" dirty="0" smtClean="0"/>
            </a:br>
            <a:r>
              <a:rPr lang="tr-TR" sz="2800" dirty="0" smtClean="0"/>
              <a:t/>
            </a:r>
            <a:br>
              <a:rPr lang="tr-TR" sz="2800" dirty="0" smtClean="0"/>
            </a:br>
            <a:r>
              <a:rPr lang="tr-TR" sz="2800" b="1" dirty="0" smtClean="0"/>
              <a:t>kurum etkinlikleri</a:t>
            </a:r>
            <a:r>
              <a:rPr lang="tr-TR" sz="2800" dirty="0" smtClean="0"/>
              <a:t>: eğitim-öğretim, araştırma, topluma hizmet, yönetişim, uluslararasılaşma, kalite güvence.</a:t>
            </a:r>
            <a:br>
              <a:rPr lang="tr-TR" sz="2800" dirty="0" smtClean="0"/>
            </a:br>
            <a:r>
              <a:rPr lang="tr-TR" sz="2000" dirty="0" smtClean="0">
                <a:solidFill>
                  <a:srgbClr val="0000FF"/>
                </a:solidFill>
              </a:rPr>
              <a:t>(İngilizce terimler hususunda beni bağışlayın)</a:t>
            </a:r>
            <a:r>
              <a:rPr lang="tr-TR" sz="2800" dirty="0" smtClean="0"/>
              <a:t/>
            </a:r>
            <a:br>
              <a:rPr lang="tr-TR" sz="2800" dirty="0" smtClean="0"/>
            </a:br>
            <a:r>
              <a:rPr lang="tr-TR" sz="2800" dirty="0" smtClean="0"/>
              <a:t> </a:t>
            </a: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2</a:t>
            </a:fld>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lstStyle/>
          <a:p>
            <a:pPr algn="l"/>
            <a:r>
              <a:rPr lang="tr-TR" sz="2800" b="1" dirty="0" smtClean="0"/>
              <a:t>Araştırma politikası, stratejileri (devam)</a:t>
            </a:r>
            <a:r>
              <a:rPr lang="tr-TR" sz="2800" dirty="0" smtClean="0"/>
              <a:t/>
            </a:r>
            <a:br>
              <a:rPr lang="tr-TR" sz="2800" dirty="0" smtClean="0"/>
            </a:br>
            <a:r>
              <a:rPr lang="tr-TR" sz="2800" dirty="0" smtClean="0"/>
              <a:t>ulusal araştırma önceliklerinin bağlayıcılığı;  benchmarking politikası. </a:t>
            </a:r>
            <a:br>
              <a:rPr lang="tr-TR" sz="2800" dirty="0" smtClean="0"/>
            </a:br>
            <a:r>
              <a:rPr lang="tr-TR" sz="2800" dirty="0" smtClean="0"/>
              <a:t>Bu politikaların kurumsallığı, kurum yönetim sisteminin etkisi;  </a:t>
            </a:r>
            <a:br>
              <a:rPr lang="tr-TR" sz="2800" dirty="0" smtClean="0"/>
            </a:br>
            <a:r>
              <a:rPr lang="tr-TR" sz="2800" dirty="0" smtClean="0"/>
              <a:t>Araştırma yönetimi, örgütlenme, sahiplenme;    </a:t>
            </a:r>
            <a:br>
              <a:rPr lang="tr-TR" sz="2800" dirty="0" smtClean="0"/>
            </a:br>
            <a:r>
              <a:rPr lang="tr-TR" sz="2800" b="1" dirty="0" smtClean="0"/>
              <a:t>Araştırmada odak alanlar </a:t>
            </a:r>
            <a:r>
              <a:rPr lang="tr-TR" sz="2800" dirty="0" smtClean="0"/>
              <a:t>(odak alanlar tanımlama politikası varsa)</a:t>
            </a:r>
            <a:br>
              <a:rPr lang="tr-TR" sz="2800" dirty="0" smtClean="0"/>
            </a:br>
            <a:r>
              <a:rPr lang="tr-TR" sz="2800" b="1" dirty="0" smtClean="0"/>
              <a:t>Araştırma çıktıları, kazanımları, performansın izlenmesi</a:t>
            </a:r>
            <a:r>
              <a:rPr lang="tr-TR" sz="2800" dirty="0" smtClean="0"/>
              <a:t/>
            </a:r>
            <a:br>
              <a:rPr lang="tr-TR" sz="2800" dirty="0" smtClean="0"/>
            </a:br>
            <a:r>
              <a:rPr lang="tr-TR" sz="2800" b="1" dirty="0" smtClean="0"/>
              <a:t>Doktora eğitimi</a:t>
            </a:r>
            <a:br>
              <a:rPr lang="tr-TR" sz="2800" b="1" dirty="0" smtClean="0"/>
            </a:br>
            <a:r>
              <a:rPr lang="tr-TR" sz="2800" b="1" dirty="0" smtClean="0"/>
              <a:t>Araştırma kaynakları</a:t>
            </a:r>
            <a:br>
              <a:rPr lang="tr-TR" sz="2800" b="1" dirty="0" smtClean="0"/>
            </a:br>
            <a:r>
              <a:rPr lang="tr-TR" sz="2800" b="1" dirty="0" smtClean="0"/>
              <a:t>Araştırma kadrosu</a:t>
            </a: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20</a:t>
            </a:fld>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lstStyle/>
          <a:p>
            <a:r>
              <a:rPr lang="tr-TR" sz="3200" dirty="0" smtClean="0"/>
              <a:t>5 dk içinde</a:t>
            </a:r>
            <a:br>
              <a:rPr lang="tr-TR" sz="3200" dirty="0" smtClean="0"/>
            </a:br>
            <a:r>
              <a:rPr lang="tr-TR" sz="3200" dirty="0" smtClean="0"/>
              <a:t>Üniversitenizin “araştırma standartları” başlıklarını listeler misiniz?</a:t>
            </a:r>
            <a:endParaRPr lang="tr-TR" sz="32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21</a:t>
            </a:fld>
            <a:endParaRPr lang="tr-T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lstStyle/>
          <a:p>
            <a:pPr algn="l"/>
            <a:r>
              <a:rPr lang="tr-TR" sz="2800" b="1" dirty="0" smtClean="0"/>
              <a:t>                    İç kalite güvence sistemi </a:t>
            </a:r>
            <a:br>
              <a:rPr lang="tr-TR" sz="2800" b="1" dirty="0" smtClean="0"/>
            </a:br>
            <a:r>
              <a:rPr lang="tr-TR" sz="2800" dirty="0" smtClean="0"/>
              <a:t/>
            </a:r>
            <a:br>
              <a:rPr lang="tr-TR" sz="2800" dirty="0" smtClean="0"/>
            </a:br>
            <a:r>
              <a:rPr lang="tr-TR" sz="2800" dirty="0" smtClean="0">
                <a:sym typeface="Wingdings"/>
              </a:rPr>
              <a:t> 1. </a:t>
            </a:r>
            <a:r>
              <a:rPr lang="tr-TR" sz="2800" dirty="0" smtClean="0"/>
              <a:t>Kurumun kalite güvence politikasını,</a:t>
            </a:r>
            <a:br>
              <a:rPr lang="tr-TR" sz="2800" dirty="0" smtClean="0"/>
            </a:br>
            <a:r>
              <a:rPr lang="tr-TR" sz="2800" dirty="0" smtClean="0"/>
              <a:t/>
            </a:r>
            <a:br>
              <a:rPr lang="tr-TR" sz="2800" dirty="0" smtClean="0"/>
            </a:br>
            <a:r>
              <a:rPr lang="tr-TR" sz="2800" dirty="0" smtClean="0">
                <a:sym typeface="Wingdings"/>
              </a:rPr>
              <a:t> 2. </a:t>
            </a:r>
            <a:r>
              <a:rPr lang="tr-TR" sz="2800" dirty="0" smtClean="0"/>
              <a:t>Eğitim-öğretim standartlarını,</a:t>
            </a:r>
            <a:br>
              <a:rPr lang="tr-TR" sz="2800" dirty="0" smtClean="0"/>
            </a:br>
            <a:r>
              <a:rPr lang="tr-TR" sz="2800" dirty="0" smtClean="0">
                <a:sym typeface="Wingdings"/>
              </a:rPr>
              <a:t> 3. </a:t>
            </a:r>
            <a:r>
              <a:rPr lang="tr-TR" sz="2800" dirty="0" smtClean="0"/>
              <a:t>Araştırma standartlarını,</a:t>
            </a:r>
            <a:br>
              <a:rPr lang="tr-TR" sz="2800" dirty="0" smtClean="0"/>
            </a:br>
            <a:r>
              <a:rPr lang="tr-TR" sz="2800" dirty="0" smtClean="0">
                <a:sym typeface="Wingdings"/>
              </a:rPr>
              <a:t> 4. </a:t>
            </a:r>
            <a:r>
              <a:rPr lang="tr-TR" sz="2800" dirty="0" smtClean="0"/>
              <a:t>Topluma hizmet standartlarını,</a:t>
            </a:r>
            <a:br>
              <a:rPr lang="tr-TR" sz="2800" dirty="0" smtClean="0"/>
            </a:br>
            <a:r>
              <a:rPr lang="tr-TR" sz="2800" dirty="0" smtClean="0">
                <a:sym typeface="Wingdings"/>
              </a:rPr>
              <a:t> 5. </a:t>
            </a:r>
            <a:r>
              <a:rPr lang="tr-TR" sz="2800" dirty="0" smtClean="0"/>
              <a:t>Uluslararasılaşma standartlarını,</a:t>
            </a:r>
            <a:br>
              <a:rPr lang="tr-TR" sz="2800" dirty="0" smtClean="0"/>
            </a:br>
            <a:r>
              <a:rPr lang="tr-TR" sz="2800" dirty="0" smtClean="0">
                <a:sym typeface="Wingdings"/>
              </a:rPr>
              <a:t> 6. </a:t>
            </a:r>
            <a:r>
              <a:rPr lang="tr-TR" sz="2800" dirty="0" smtClean="0"/>
              <a:t>Yönetişim standartlarını,</a:t>
            </a:r>
            <a:br>
              <a:rPr lang="tr-TR" sz="2800" dirty="0" smtClean="0"/>
            </a:br>
            <a:r>
              <a:rPr lang="tr-TR" sz="2800" dirty="0" smtClean="0"/>
              <a:t>     </a:t>
            </a:r>
            <a:br>
              <a:rPr lang="tr-TR" sz="2800" dirty="0" smtClean="0"/>
            </a:br>
            <a:r>
              <a:rPr lang="tr-TR" sz="2800" dirty="0" smtClean="0">
                <a:sym typeface="Wingdings"/>
              </a:rPr>
              <a:t> 7. </a:t>
            </a:r>
            <a:r>
              <a:rPr lang="tr-TR" sz="2800" b="1" dirty="0" smtClean="0">
                <a:solidFill>
                  <a:srgbClr val="0000FF"/>
                </a:solidFill>
              </a:rPr>
              <a:t>Bu standartlara uygun akademik yaşamın kanıtlarını veya  iyileştirme adımlarını </a:t>
            </a:r>
            <a:r>
              <a:rPr lang="tr-TR" sz="2800" dirty="0" smtClean="0"/>
              <a:t>içermelidir.</a:t>
            </a: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22</a:t>
            </a:fld>
            <a:endParaRPr lang="tr-T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lstStyle/>
          <a:p>
            <a:pPr algn="l"/>
            <a:r>
              <a:rPr lang="tr-TR" sz="2400" b="1" dirty="0" smtClean="0"/>
              <a:t>                </a:t>
            </a:r>
            <a:r>
              <a:rPr lang="tr-TR" sz="2800" b="1" dirty="0" smtClean="0"/>
              <a:t>İç güvence döngüsünün kapatılması</a:t>
            </a:r>
            <a:r>
              <a:rPr lang="tr-TR" sz="2800" dirty="0" smtClean="0"/>
              <a:t/>
            </a:r>
            <a:br>
              <a:rPr lang="tr-TR" sz="2800" dirty="0" smtClean="0"/>
            </a:br>
            <a:r>
              <a:rPr lang="tr-TR" sz="2800" dirty="0" smtClean="0"/>
              <a:t/>
            </a:r>
            <a:br>
              <a:rPr lang="tr-TR" sz="2800" dirty="0" smtClean="0"/>
            </a:br>
            <a:r>
              <a:rPr lang="tr-TR" sz="2800" dirty="0" smtClean="0"/>
              <a:t>Her bir etkinlik kendi içinde planla-uygula-kontrol et- önlem al (PUKÖ) döngüsünü uygulamalıdır. Özellikle, kurumun geliştirdiği ve yazılı, benimsenmiş ve sistematik olarak uygulanması beklenen standartlara/hedeflere uygun bir “akademik yaşam” sürdürüldüğünün   periodik kanıtlarının üretilmesi, bu kanıtlara göre gelişmeye açık alanların iyileştirilmesi sağlanmalıdır.</a:t>
            </a:r>
            <a:br>
              <a:rPr lang="tr-TR" sz="2800" dirty="0" smtClean="0"/>
            </a:br>
            <a:r>
              <a:rPr lang="tr-TR" sz="2800" dirty="0" smtClean="0"/>
              <a:t/>
            </a:r>
            <a:br>
              <a:rPr lang="tr-TR" sz="2800" dirty="0" smtClean="0"/>
            </a:br>
            <a:r>
              <a:rPr lang="tr-TR" sz="2800" b="1" dirty="0" smtClean="0"/>
              <a:t>Siz nasıl ölçüyorsunuz, önlem alıyorsunuz? KİDR!    Yönetim ve öncelikler...</a:t>
            </a:r>
            <a:r>
              <a:rPr lang="tr-TR" sz="2400" dirty="0" smtClean="0"/>
              <a:t/>
            </a:r>
            <a:br>
              <a:rPr lang="tr-TR" sz="2400" dirty="0" smtClean="0"/>
            </a:br>
            <a:r>
              <a:rPr lang="tr-TR" sz="2400" dirty="0" smtClean="0"/>
              <a:t/>
            </a:r>
            <a:br>
              <a:rPr lang="tr-TR" sz="2400" dirty="0" smtClean="0"/>
            </a:br>
            <a:endParaRPr lang="tr-TR" sz="24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23</a:t>
            </a:fld>
            <a:endParaRPr 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lstStyle/>
          <a:p>
            <a:pPr algn="l"/>
            <a:r>
              <a:rPr lang="tr-TR" sz="2800" b="1" kern="1200" dirty="0" smtClean="0">
                <a:solidFill>
                  <a:schemeClr val="tx1"/>
                </a:solidFill>
                <a:latin typeface="Arial" charset="0"/>
              </a:rPr>
              <a:t>KİDR</a:t>
            </a:r>
            <a:r>
              <a:rPr lang="tr-TR" sz="2800" kern="1200" dirty="0" smtClean="0">
                <a:solidFill>
                  <a:schemeClr val="tx1"/>
                </a:solidFill>
                <a:latin typeface="Arial" charset="0"/>
              </a:rPr>
              <a:t>, kurumun bir önceki takvim yılındaki performansının değerlendirildiği bir dokümandır. Kurumun iç yapısını veya işleyişini betimleyen bir metin değildir; tanıtım veya reklam dokümanı hiç değildir. Belirli tarihler arasındaki (1 Ocak-31 Aralık) faaliyetleri gözden geçiren, analiz eden, yeterliğini/ başarısını irdeleyen, </a:t>
            </a:r>
            <a:r>
              <a:rPr lang="tr-TR" sz="2800" kern="1200" smtClean="0">
                <a:solidFill>
                  <a:schemeClr val="tx1"/>
                </a:solidFill>
                <a:latin typeface="Arial" charset="0"/>
              </a:rPr>
              <a:t>kurumun standartları, hedefleri ve kriterleriyle </a:t>
            </a:r>
            <a:r>
              <a:rPr lang="tr-TR" sz="2800" kern="1200" dirty="0" smtClean="0">
                <a:solidFill>
                  <a:schemeClr val="tx1"/>
                </a:solidFill>
                <a:latin typeface="Arial" charset="0"/>
              </a:rPr>
              <a:t>uyumunu değerlendiren, yıllar içindeki değişimleri ve nedenlerini araştıran, gerektiğinde rakiplerin performansı ile karşılaştıran bir özdeğerlendirme raporudur. </a:t>
            </a:r>
            <a:br>
              <a:rPr lang="tr-TR" sz="2800" kern="1200" dirty="0" smtClean="0">
                <a:solidFill>
                  <a:schemeClr val="tx1"/>
                </a:solidFill>
                <a:latin typeface="Arial" charset="0"/>
              </a:rPr>
            </a:br>
            <a:r>
              <a:rPr lang="tr-TR" sz="2400" dirty="0" smtClean="0"/>
              <a:t/>
            </a:r>
            <a:br>
              <a:rPr lang="tr-TR" sz="2400" dirty="0" smtClean="0"/>
            </a:br>
            <a:endParaRPr lang="tr-TR" sz="2400" dirty="0"/>
          </a:p>
        </p:txBody>
      </p:sp>
      <p:sp>
        <p:nvSpPr>
          <p:cNvPr id="3" name="Slide Number Placeholder 2"/>
          <p:cNvSpPr>
            <a:spLocks noGrp="1"/>
          </p:cNvSpPr>
          <p:nvPr>
            <p:ph type="sldNum" sz="quarter" idx="12"/>
          </p:nvPr>
        </p:nvSpPr>
        <p:spPr/>
        <p:txBody>
          <a:bodyPr/>
          <a:lstStyle/>
          <a:p>
            <a:r>
              <a:rPr lang="tr-TR" dirty="0" smtClean="0"/>
              <a:t>24</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lstStyle/>
          <a:p>
            <a:pPr algn="l"/>
            <a:r>
              <a:rPr lang="tr-TR" sz="2800" kern="1200" dirty="0" smtClean="0">
                <a:solidFill>
                  <a:schemeClr val="tx1"/>
                </a:solidFill>
                <a:latin typeface="Arial" charset="0"/>
              </a:rPr>
              <a:t/>
            </a:r>
            <a:br>
              <a:rPr lang="tr-TR" sz="2800" kern="1200" dirty="0" smtClean="0">
                <a:solidFill>
                  <a:schemeClr val="tx1"/>
                </a:solidFill>
                <a:latin typeface="Arial" charset="0"/>
              </a:rPr>
            </a:br>
            <a:r>
              <a:rPr lang="tr-TR" sz="2800" dirty="0" smtClean="0"/>
              <a:t>KİDR’ın</a:t>
            </a:r>
            <a:br>
              <a:rPr lang="tr-TR" sz="2800" dirty="0" smtClean="0"/>
            </a:br>
            <a:r>
              <a:rPr lang="tr-TR" sz="2800" kern="1200" dirty="0" smtClean="0">
                <a:solidFill>
                  <a:schemeClr val="tx1"/>
                </a:solidFill>
                <a:latin typeface="Arial" charset="0"/>
              </a:rPr>
              <a:t>kurumun kendi iç kalite güvence sisteminin bir aracı/ süreci olarak düşünülmesi, planlanması, kullanılması, Kalite Kuruluna sunulmasının yan işlev olarak değerlendirilmesi önerilir. </a:t>
            </a:r>
            <a:br>
              <a:rPr lang="tr-TR" sz="2800" kern="1200" dirty="0" smtClean="0">
                <a:solidFill>
                  <a:schemeClr val="tx1"/>
                </a:solidFill>
                <a:latin typeface="Arial" charset="0"/>
              </a:rPr>
            </a:br>
            <a:r>
              <a:rPr lang="tr-TR" sz="2800" kern="1200" dirty="0" smtClean="0">
                <a:solidFill>
                  <a:schemeClr val="tx1"/>
                </a:solidFill>
                <a:latin typeface="Arial" charset="0"/>
              </a:rPr>
              <a:t/>
            </a:r>
            <a:br>
              <a:rPr lang="tr-TR" sz="2800" kern="1200" dirty="0" smtClean="0">
                <a:solidFill>
                  <a:schemeClr val="tx1"/>
                </a:solidFill>
                <a:latin typeface="Arial" charset="0"/>
              </a:rPr>
            </a:br>
            <a:r>
              <a:rPr lang="tr-TR" sz="2800" kern="1200" dirty="0" smtClean="0">
                <a:solidFill>
                  <a:schemeClr val="tx1"/>
                </a:solidFill>
                <a:latin typeface="Arial" charset="0"/>
              </a:rPr>
              <a:t/>
            </a:r>
            <a:br>
              <a:rPr lang="tr-TR" sz="2800" kern="1200" dirty="0" smtClean="0">
                <a:solidFill>
                  <a:schemeClr val="tx1"/>
                </a:solidFill>
                <a:latin typeface="Arial" charset="0"/>
              </a:rPr>
            </a:br>
            <a:r>
              <a:rPr lang="tr-TR" sz="2800" dirty="0" smtClean="0"/>
              <a:t>KİDR ölçütleri: </a:t>
            </a:r>
            <a:endParaRPr lang="tr-TR" sz="2800" dirty="0"/>
          </a:p>
        </p:txBody>
      </p:sp>
      <p:sp>
        <p:nvSpPr>
          <p:cNvPr id="3" name="Slide Number Placeholder 2"/>
          <p:cNvSpPr>
            <a:spLocks noGrp="1"/>
          </p:cNvSpPr>
          <p:nvPr>
            <p:ph type="sldNum" sz="quarter" idx="12"/>
          </p:nvPr>
        </p:nvSpPr>
        <p:spPr/>
        <p:txBody>
          <a:bodyPr/>
          <a:lstStyle/>
          <a:p>
            <a:r>
              <a:rPr lang="tr-TR" dirty="0" smtClean="0"/>
              <a:t>25</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lstStyle/>
          <a:p>
            <a:pPr algn="l"/>
            <a:r>
              <a:rPr lang="tr-TR" sz="2400" b="1" dirty="0" smtClean="0"/>
              <a:t>                  KALİTE GÜVENCESİ SİSTEMİ </a:t>
            </a:r>
            <a:r>
              <a:rPr lang="tr-TR" sz="2400" dirty="0" smtClean="0"/>
              <a:t> </a:t>
            </a:r>
            <a:br>
              <a:rPr lang="tr-TR" sz="2400" dirty="0" smtClean="0"/>
            </a:br>
            <a:r>
              <a:rPr lang="tr-TR" sz="2400" dirty="0" smtClean="0"/>
              <a:t>-Misyon, vizyon, hedefler </a:t>
            </a:r>
            <a:br>
              <a:rPr lang="tr-TR" sz="2400" dirty="0" smtClean="0"/>
            </a:br>
            <a:r>
              <a:rPr lang="tr-TR" sz="2400" dirty="0" smtClean="0"/>
              <a:t>-Kalite güvence politikası, Kalite Yönetimi (QM), mekanizmaları; kurumsal politikaların fakülte düzeyine yansıması; çalışanların bu politikadan farkındalığı.                                                      -Kalite güvence süreçleri ve takvim yılı temelinde işleyiş </a:t>
            </a:r>
            <a:br>
              <a:rPr lang="tr-TR" sz="2400" dirty="0" smtClean="0"/>
            </a:br>
            <a:r>
              <a:rPr lang="tr-TR" sz="2400" dirty="0" smtClean="0"/>
              <a:t>-Stratejik Plan, tüm unsurları   </a:t>
            </a:r>
            <a:br>
              <a:rPr lang="tr-TR" sz="2400" dirty="0" smtClean="0"/>
            </a:br>
            <a:r>
              <a:rPr lang="tr-TR" sz="2400" dirty="0" smtClean="0"/>
              <a:t>-SP-QA süreçleri ilişkisi  </a:t>
            </a:r>
            <a:br>
              <a:rPr lang="tr-TR" sz="2400" dirty="0" smtClean="0"/>
            </a:br>
            <a:r>
              <a:rPr lang="tr-TR" sz="2400" dirty="0" smtClean="0"/>
              <a:t>-PUKÖ döngüsü, sahiplenme, tüm katmanlara yayılma  </a:t>
            </a:r>
            <a:br>
              <a:rPr lang="tr-TR" sz="2400" dirty="0" smtClean="0"/>
            </a:br>
            <a:r>
              <a:rPr lang="tr-TR" sz="2400" dirty="0" smtClean="0"/>
              <a:t>-KPI (T&amp;L, R, StS, G, I) – yazılı, benimsenen, izlenen, kullanılan </a:t>
            </a:r>
            <a:br>
              <a:rPr lang="tr-TR" sz="2400" dirty="0" smtClean="0"/>
            </a:br>
            <a:r>
              <a:rPr lang="tr-TR" sz="2400" dirty="0" smtClean="0"/>
              <a:t>-Kurumsal süreklilik  </a:t>
            </a:r>
            <a:br>
              <a:rPr lang="tr-TR" sz="2400" dirty="0" smtClean="0"/>
            </a:br>
            <a:r>
              <a:rPr lang="tr-TR" sz="2400" dirty="0" smtClean="0"/>
              <a:t>-Kalite Komisyonu/ kalite el kitabı </a:t>
            </a:r>
            <a:br>
              <a:rPr lang="tr-TR" sz="2400" dirty="0" smtClean="0"/>
            </a:br>
            <a:r>
              <a:rPr lang="tr-TR" sz="2400" dirty="0" smtClean="0"/>
              <a:t>-KIDR süreci, diğer değerlendirme süreçleri </a:t>
            </a:r>
            <a:br>
              <a:rPr lang="tr-TR" sz="2400" dirty="0" smtClean="0"/>
            </a:br>
            <a:r>
              <a:rPr lang="tr-TR" sz="2400" dirty="0" smtClean="0"/>
              <a:t>-Uluslararasılaşma,</a:t>
            </a:r>
            <a:r>
              <a:rPr lang="tr-TR" sz="2400" b="1" dirty="0" smtClean="0"/>
              <a:t>   </a:t>
            </a:r>
            <a:r>
              <a:rPr lang="tr-TR" sz="2400" dirty="0" smtClean="0"/>
              <a:t>"kurumun uluslararasılaşma politikası"</a:t>
            </a:r>
            <a:endParaRPr lang="tr-TR" sz="2400" dirty="0"/>
          </a:p>
        </p:txBody>
      </p:sp>
      <p:sp>
        <p:nvSpPr>
          <p:cNvPr id="3" name="Slide Number Placeholder 2"/>
          <p:cNvSpPr>
            <a:spLocks noGrp="1"/>
          </p:cNvSpPr>
          <p:nvPr>
            <p:ph type="sldNum" sz="quarter" idx="12"/>
          </p:nvPr>
        </p:nvSpPr>
        <p:spPr/>
        <p:txBody>
          <a:bodyPr/>
          <a:lstStyle/>
          <a:p>
            <a:r>
              <a:rPr lang="tr-TR" dirty="0" smtClean="0"/>
              <a:t>26</a:t>
            </a:r>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lstStyle/>
          <a:p>
            <a:pPr algn="l"/>
            <a:r>
              <a:rPr lang="tr-TR" sz="2000" b="1" dirty="0" smtClean="0"/>
              <a:t>                                   EĞİTİM – ÖĞRETİM</a:t>
            </a:r>
            <a:br>
              <a:rPr lang="tr-TR" sz="2000" b="1" dirty="0" smtClean="0"/>
            </a:br>
            <a:r>
              <a:rPr lang="tr-TR" sz="2000" b="1" dirty="0" smtClean="0"/>
              <a:t>-</a:t>
            </a:r>
            <a:r>
              <a:rPr lang="tr-TR" sz="2000" dirty="0" smtClean="0"/>
              <a:t>Kurumun eğitim-öğretim politikası;  Program amaçları, çıktıları: İlan edilmesi, TYYÇ  </a:t>
            </a:r>
            <a:br>
              <a:rPr lang="tr-TR" sz="2000" dirty="0" smtClean="0"/>
            </a:br>
            <a:r>
              <a:rPr lang="tr-TR" sz="2000" dirty="0" smtClean="0"/>
              <a:t>-Progr tasarımı, LO, uygulama: çıktılar x ders kazanımları eşleştirilmesi,</a:t>
            </a:r>
            <a:br>
              <a:rPr lang="tr-TR" sz="2000" dirty="0" smtClean="0"/>
            </a:br>
            <a:r>
              <a:rPr lang="tr-TR" sz="2000" dirty="0" smtClean="0"/>
              <a:t>-LO:  gerçekleşmenin değerlendirilmesi, generic/ alana ait olmayan kazanımlar  </a:t>
            </a:r>
            <a:br>
              <a:rPr lang="tr-TR" sz="2000" dirty="0" smtClean="0"/>
            </a:br>
            <a:r>
              <a:rPr lang="tr-TR" sz="2000" dirty="0" smtClean="0"/>
              <a:t>-Ders kazanımları, ders bilgi paketi/ profili, gerçekleşme </a:t>
            </a:r>
            <a:br>
              <a:rPr lang="tr-TR" sz="2000" dirty="0" smtClean="0"/>
            </a:br>
            <a:r>
              <a:rPr lang="tr-TR" sz="2000" dirty="0" smtClean="0"/>
              <a:t>-Paydaş görüşlerinin prog tasarımına yansıması, danışma kurulları</a:t>
            </a:r>
            <a:br>
              <a:rPr lang="tr-TR" sz="2000" dirty="0" smtClean="0"/>
            </a:br>
            <a:r>
              <a:rPr lang="tr-TR" sz="2000" dirty="0" smtClean="0"/>
              <a:t>-Program güncelleme, gözden geçirme. Öğretim elemanlarının program değerlendirme yöntemleri. İstatistiki göstergelerin izlenme süreci.</a:t>
            </a:r>
            <a:br>
              <a:rPr lang="tr-TR" sz="2000" dirty="0" smtClean="0"/>
            </a:br>
            <a:r>
              <a:rPr lang="tr-TR" sz="2000" dirty="0" smtClean="0"/>
              <a:t>-İngilizce Hazırlık Okulu, son 5 yıllık eğilimler, başarı/ başarısızlık alanları </a:t>
            </a:r>
            <a:br>
              <a:rPr lang="tr-TR" sz="2000" dirty="0" smtClean="0"/>
            </a:br>
            <a:r>
              <a:rPr lang="tr-TR" sz="2000" dirty="0" smtClean="0"/>
              <a:t>-Ders verme metodolojisi: aktif, etkileşimli, öğrenme odaklı </a:t>
            </a:r>
            <a:br>
              <a:rPr lang="tr-TR" sz="2000" dirty="0" smtClean="0"/>
            </a:br>
            <a:r>
              <a:rPr lang="tr-TR" sz="2000" dirty="0" smtClean="0"/>
              <a:t>-Müfredat yapısı- zorunlu-seçmeli dengesi. Meslek- meslek dışı dengesi. “genişlik” imkanı : kültürel derinlik, farklı disiplinleri tanıma</a:t>
            </a:r>
            <a:br>
              <a:rPr lang="tr-TR" sz="2000" dirty="0" smtClean="0"/>
            </a:br>
            <a:r>
              <a:rPr lang="tr-TR" sz="2000" dirty="0" smtClean="0"/>
              <a:t>-Amaç-yöntem-ölçme uyumu: LO, müfredat, yöntem, değerlendirme (alignment)  </a:t>
            </a:r>
            <a:br>
              <a:rPr lang="tr-TR" sz="2000" dirty="0" smtClean="0"/>
            </a:br>
            <a:r>
              <a:rPr lang="tr-TR" sz="2000" dirty="0" smtClean="0"/>
              <a:t>-Sürekli iyileştirme: çok sınav, bazıları formatif; ödev, proje, portfolyo,...  çıktı temelli değerlendirme (criterion referenced vs norm referenced)</a:t>
            </a:r>
            <a:endParaRPr lang="tr-TR" sz="2000" dirty="0"/>
          </a:p>
        </p:txBody>
      </p:sp>
      <p:sp>
        <p:nvSpPr>
          <p:cNvPr id="3" name="Slide Number Placeholder 2"/>
          <p:cNvSpPr>
            <a:spLocks noGrp="1"/>
          </p:cNvSpPr>
          <p:nvPr>
            <p:ph type="sldNum" sz="quarter" idx="12"/>
          </p:nvPr>
        </p:nvSpPr>
        <p:spPr/>
        <p:txBody>
          <a:bodyPr/>
          <a:lstStyle/>
          <a:p>
            <a:r>
              <a:rPr lang="tr-TR" dirty="0" smtClean="0"/>
              <a:t>27</a:t>
            </a: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741368"/>
          </a:xfrm>
        </p:spPr>
        <p:txBody>
          <a:bodyPr/>
          <a:lstStyle/>
          <a:p>
            <a:pPr algn="l"/>
            <a:r>
              <a:rPr lang="tr-TR" sz="2000" dirty="0" smtClean="0"/>
              <a:t>AKTS, öğrenci iş yükü takibi </a:t>
            </a:r>
            <a:br>
              <a:rPr lang="tr-TR" sz="2000" dirty="0" smtClean="0"/>
            </a:br>
            <a:r>
              <a:rPr lang="tr-TR" sz="2000" dirty="0" smtClean="0"/>
              <a:t>Öğrenci anketleri (ders, öğretim üyesi, program, genel memnuniyet) </a:t>
            </a:r>
            <a:br>
              <a:rPr lang="tr-TR" sz="2000" dirty="0" smtClean="0"/>
            </a:br>
            <a:r>
              <a:rPr lang="tr-TR" sz="2000" dirty="0" smtClean="0"/>
              <a:t>CTL yapılanması, TIF imkanı, iyi eğitim ödülü, yükseltme kriterleri, akran değerlendirmesi yöntemi, öğretme portfolyosu yöntemi. </a:t>
            </a:r>
            <a:br>
              <a:rPr lang="tr-TR" sz="2000" dirty="0" smtClean="0"/>
            </a:br>
            <a:r>
              <a:rPr lang="tr-TR" sz="2000" dirty="0" smtClean="0"/>
              <a:t>Akreditasyon </a:t>
            </a:r>
            <a:br>
              <a:rPr lang="tr-TR" sz="2000" dirty="0" smtClean="0"/>
            </a:br>
            <a:r>
              <a:rPr lang="tr-TR" sz="2000" dirty="0" smtClean="0"/>
              <a:t>Öğrenci/ öğretim üyesi oranları, tanımlar </a:t>
            </a:r>
            <a:br>
              <a:rPr lang="tr-TR" sz="2000" dirty="0" smtClean="0"/>
            </a:br>
            <a:r>
              <a:rPr lang="tr-TR" sz="2000" dirty="0" smtClean="0"/>
              <a:t>Akademik danışmanlık, etkinliğinin ölçümü </a:t>
            </a:r>
            <a:br>
              <a:rPr lang="tr-TR" sz="2000" dirty="0" smtClean="0"/>
            </a:br>
            <a:r>
              <a:rPr lang="tr-TR" sz="2000" dirty="0" smtClean="0"/>
              <a:t>Staj: yapılanma, AKTS kredileri </a:t>
            </a:r>
            <a:br>
              <a:rPr lang="tr-TR" sz="2000" dirty="0" smtClean="0"/>
            </a:br>
            <a:r>
              <a:rPr lang="tr-TR" sz="2000" dirty="0" smtClean="0"/>
              <a:t>Hareketlilikte kredi kaybı durumları </a:t>
            </a:r>
            <a:br>
              <a:rPr lang="tr-TR" sz="2000" dirty="0" smtClean="0"/>
            </a:br>
            <a:r>
              <a:rPr lang="tr-TR" sz="2000" dirty="0" smtClean="0"/>
              <a:t>Öğrenci şikayetlerinin dikkate alınması, mazeret sınavı </a:t>
            </a:r>
            <a:br>
              <a:rPr lang="tr-TR" sz="2000" dirty="0" smtClean="0"/>
            </a:br>
            <a:r>
              <a:rPr lang="tr-TR" sz="2000" dirty="0" smtClean="0"/>
              <a:t>Önceki öğrenmenin tanınması  </a:t>
            </a:r>
            <a:br>
              <a:rPr lang="tr-TR" sz="2000" dirty="0" smtClean="0"/>
            </a:br>
            <a:r>
              <a:rPr lang="tr-TR" sz="2000" dirty="0" smtClean="0"/>
              <a:t>Mezun izleme; mezun istihdam edilebilirliği; (graduate tracer studies)</a:t>
            </a:r>
            <a:br>
              <a:rPr lang="tr-TR" sz="2000" dirty="0" smtClean="0"/>
            </a:br>
            <a:r>
              <a:rPr lang="tr-TR" sz="2000" dirty="0" smtClean="0"/>
              <a:t>Öğretim elemanı atama süreçleri, kriterleri; </a:t>
            </a:r>
            <a:br>
              <a:rPr lang="tr-TR" sz="2000" dirty="0" smtClean="0"/>
            </a:br>
            <a:r>
              <a:rPr lang="tr-TR" sz="2000" dirty="0" smtClean="0"/>
              <a:t>Öğretim elemanı ders yükleri, ortalama, saçılım; kurumun öğretim üyesinden beklentisi/ standart- kişisel? </a:t>
            </a:r>
            <a:br>
              <a:rPr lang="tr-TR" sz="2000" dirty="0" smtClean="0"/>
            </a:br>
            <a:r>
              <a:rPr lang="tr-TR" sz="2000" dirty="0" smtClean="0"/>
              <a:t>SÜ eleman seçimi ve değerlendirilmesi, </a:t>
            </a:r>
            <a:br>
              <a:rPr lang="tr-TR" sz="2000" dirty="0" smtClean="0"/>
            </a:br>
            <a:r>
              <a:rPr lang="tr-TR" sz="2000" dirty="0" smtClean="0"/>
              <a:t>Rehberlik ve psikolojik danışmanlık </a:t>
            </a:r>
            <a:br>
              <a:rPr lang="tr-TR" sz="2000" dirty="0" smtClean="0"/>
            </a:br>
            <a:r>
              <a:rPr lang="tr-TR" sz="2000" dirty="0" smtClean="0"/>
              <a:t>Öğrenme kaynakları </a:t>
            </a:r>
            <a:br>
              <a:rPr lang="tr-TR" sz="2000" dirty="0" smtClean="0"/>
            </a:br>
            <a:r>
              <a:rPr lang="tr-TR" sz="2000" dirty="0" smtClean="0"/>
              <a:t>Sosyal, kültürel, sportif faaliyetler </a:t>
            </a:r>
            <a:br>
              <a:rPr lang="tr-TR" sz="2000" dirty="0" smtClean="0"/>
            </a:br>
            <a:r>
              <a:rPr lang="tr-TR" sz="2000" dirty="0" smtClean="0"/>
              <a:t>Tesis ve altyapılar (yemekhane, yurt, teknoloji donanımlı çalışma alanları vs.) </a:t>
            </a:r>
            <a:br>
              <a:rPr lang="tr-TR" sz="2000" dirty="0" smtClean="0"/>
            </a:br>
            <a:r>
              <a:rPr lang="tr-TR" sz="2000" dirty="0" smtClean="0"/>
              <a:t>Engelsiz üniversite</a:t>
            </a:r>
            <a:endParaRPr lang="tr-TR" sz="2000" dirty="0"/>
          </a:p>
        </p:txBody>
      </p:sp>
      <p:sp>
        <p:nvSpPr>
          <p:cNvPr id="3" name="Slide Number Placeholder 2"/>
          <p:cNvSpPr>
            <a:spLocks noGrp="1"/>
          </p:cNvSpPr>
          <p:nvPr>
            <p:ph type="sldNum" sz="quarter" idx="12"/>
          </p:nvPr>
        </p:nvSpPr>
        <p:spPr/>
        <p:txBody>
          <a:bodyPr/>
          <a:lstStyle/>
          <a:p>
            <a:r>
              <a:rPr lang="tr-TR" dirty="0" smtClean="0"/>
              <a:t>28</a:t>
            </a:r>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lstStyle/>
          <a:p>
            <a:pPr algn="l"/>
            <a:r>
              <a:rPr lang="tr-TR" sz="2200" b="1" dirty="0" smtClean="0"/>
              <a:t>                   </a:t>
            </a:r>
            <a:r>
              <a:rPr lang="tr-TR" sz="2000" b="1" dirty="0" smtClean="0"/>
              <a:t>ARAŞTIRMA VE GELİŞTİRME</a:t>
            </a:r>
            <a:r>
              <a:rPr lang="tr-TR" sz="2000" dirty="0" smtClean="0"/>
              <a:t> </a:t>
            </a:r>
            <a:br>
              <a:rPr lang="tr-TR" sz="2000" dirty="0" smtClean="0"/>
            </a:br>
            <a:r>
              <a:rPr lang="tr-TR" sz="2000" dirty="0" smtClean="0"/>
              <a:t>-Kurumun araştırma politikası, bilinirliliği, sürekliliği  </a:t>
            </a:r>
            <a:br>
              <a:rPr lang="tr-TR" sz="2000" dirty="0" smtClean="0"/>
            </a:br>
            <a:r>
              <a:rPr lang="tr-TR" sz="2000" dirty="0" smtClean="0"/>
              <a:t>-Kurumun araştırma stratejisi ve hedeflleri, bilinirliliği, sürekliliği </a:t>
            </a:r>
            <a:br>
              <a:rPr lang="tr-TR" sz="2000" dirty="0" smtClean="0"/>
            </a:br>
            <a:r>
              <a:rPr lang="tr-TR" sz="2000" dirty="0" smtClean="0"/>
              <a:t>-Araştırma yöneticisi (RM) var mı, ekibi var mı, ne yaparlar</a:t>
            </a:r>
            <a:br>
              <a:rPr lang="tr-TR" sz="2000" dirty="0" smtClean="0"/>
            </a:br>
            <a:r>
              <a:rPr lang="tr-TR" sz="2000" dirty="0" smtClean="0"/>
              <a:t>-Araştırmaların yerel/ bölgesel/ ulusal kalkınma hedefleriyle ilişkisi </a:t>
            </a:r>
            <a:br>
              <a:rPr lang="tr-TR" sz="2000" dirty="0" smtClean="0"/>
            </a:br>
            <a:r>
              <a:rPr lang="tr-TR" sz="2000" dirty="0" smtClean="0"/>
              <a:t>-Araştırma kaynakları: fiziki, teknik, mali </a:t>
            </a:r>
            <a:br>
              <a:rPr lang="tr-TR" sz="2000" dirty="0" smtClean="0"/>
            </a:br>
            <a:r>
              <a:rPr lang="tr-TR" sz="2000" dirty="0" smtClean="0"/>
              <a:t>-Öğrencilerin araştırmaya katılımı  </a:t>
            </a:r>
            <a:br>
              <a:rPr lang="tr-TR" sz="2000" dirty="0" smtClean="0"/>
            </a:br>
            <a:r>
              <a:rPr lang="tr-TR" sz="2000" dirty="0" smtClean="0"/>
              <a:t>-Üniversite dışı fonlara yönelme, destek birimleri, yöntemleri </a:t>
            </a:r>
            <a:br>
              <a:rPr lang="tr-TR" sz="2000" dirty="0" smtClean="0"/>
            </a:br>
            <a:r>
              <a:rPr lang="tr-TR" sz="2000" dirty="0" smtClean="0"/>
              <a:t>-Üniversite içi destekler – BAP, konf desteği, araş. ödülü, yükselme kriterleri    </a:t>
            </a:r>
            <a:br>
              <a:rPr lang="tr-TR" sz="2000" dirty="0" smtClean="0"/>
            </a:br>
            <a:r>
              <a:rPr lang="tr-TR" sz="2000" dirty="0" smtClean="0"/>
              <a:t>-Doktora prog, mezun sayıları, trend ve post-doc imkanları       </a:t>
            </a:r>
            <a:br>
              <a:rPr lang="tr-TR" sz="2000" dirty="0" smtClean="0"/>
            </a:br>
            <a:r>
              <a:rPr lang="tr-TR" sz="2000" dirty="0" smtClean="0"/>
              <a:t>-Ortak programlar, ortak araştırma birimleri </a:t>
            </a:r>
            <a:br>
              <a:rPr lang="tr-TR" sz="2000" dirty="0" smtClean="0"/>
            </a:br>
            <a:r>
              <a:rPr lang="tr-TR" sz="2000" dirty="0" smtClean="0"/>
              <a:t>-Öğretim elemanı perf değerlendirmesi ve sonuçları, ortalama, saçılım </a:t>
            </a:r>
            <a:br>
              <a:rPr lang="tr-TR" sz="2000" dirty="0" smtClean="0"/>
            </a:br>
            <a:r>
              <a:rPr lang="tr-TR" sz="2000" dirty="0" smtClean="0"/>
              <a:t>-Kurum araştırma faaliyetlerinin yıllık değerlendirilmesi, sonuçların kullanılması </a:t>
            </a:r>
            <a:br>
              <a:rPr lang="tr-TR" sz="2000" dirty="0" smtClean="0"/>
            </a:br>
            <a:r>
              <a:rPr lang="tr-TR" sz="2000" dirty="0" smtClean="0"/>
              <a:t>-Kurum araştırma bütçesinin yıllar içinde değişimi, toplam bütçe içindeki payı </a:t>
            </a:r>
            <a:br>
              <a:rPr lang="tr-TR" sz="2000" dirty="0" smtClean="0"/>
            </a:br>
            <a:r>
              <a:rPr lang="tr-TR" sz="2000" dirty="0" smtClean="0"/>
              <a:t>-Araştırma faaliyetlerinin toplumla paylaşılması </a:t>
            </a:r>
            <a:br>
              <a:rPr lang="tr-TR" sz="2000" dirty="0" smtClean="0"/>
            </a:br>
            <a:r>
              <a:rPr lang="tr-TR" sz="2000" dirty="0" smtClean="0"/>
              <a:t>-Dünya, ülke sıralamaları  </a:t>
            </a:r>
            <a:br>
              <a:rPr lang="tr-TR" sz="2000" dirty="0" smtClean="0"/>
            </a:br>
            <a:r>
              <a:rPr lang="tr-TR" sz="2000" dirty="0" smtClean="0"/>
              <a:t>-Topluma hizmet </a:t>
            </a:r>
            <a:r>
              <a:rPr lang="tr-TR" sz="2000" b="1" dirty="0" smtClean="0"/>
              <a:t>:</a:t>
            </a:r>
            <a:r>
              <a:rPr lang="tr-TR" sz="2000" dirty="0" smtClean="0"/>
              <a:t> Kurumun topluma hizmet politikası</a:t>
            </a:r>
            <a:endParaRPr lang="tr-TR" sz="2000" dirty="0"/>
          </a:p>
        </p:txBody>
      </p:sp>
      <p:sp>
        <p:nvSpPr>
          <p:cNvPr id="3" name="Slide Number Placeholder 2"/>
          <p:cNvSpPr>
            <a:spLocks noGrp="1"/>
          </p:cNvSpPr>
          <p:nvPr>
            <p:ph type="sldNum" sz="quarter" idx="12"/>
          </p:nvPr>
        </p:nvSpPr>
        <p:spPr/>
        <p:txBody>
          <a:bodyPr/>
          <a:lstStyle/>
          <a:p>
            <a:r>
              <a:rPr lang="tr-TR" dirty="0" smtClean="0"/>
              <a:t>29</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pPr algn="l"/>
            <a:r>
              <a:rPr lang="tr-TR" sz="2400" dirty="0" smtClean="0"/>
              <a:t>İç Kalite Güvence // KİDR Hazırlama </a:t>
            </a:r>
            <a:r>
              <a:rPr lang="tr-TR" sz="2000" dirty="0" smtClean="0"/>
              <a:t>:</a:t>
            </a:r>
            <a:endParaRPr lang="tr-TR" sz="20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3</a:t>
            </a:fld>
            <a:endParaRPr lang="tr-TR"/>
          </a:p>
        </p:txBody>
      </p:sp>
      <p:graphicFrame>
        <p:nvGraphicFramePr>
          <p:cNvPr id="5" name="Table 4"/>
          <p:cNvGraphicFramePr>
            <a:graphicFrameLocks noGrp="1"/>
          </p:cNvGraphicFramePr>
          <p:nvPr/>
        </p:nvGraphicFramePr>
        <p:xfrm>
          <a:off x="611560" y="764704"/>
          <a:ext cx="8136904" cy="5888144"/>
        </p:xfrm>
        <a:graphic>
          <a:graphicData uri="http://schemas.openxmlformats.org/drawingml/2006/table">
            <a:tbl>
              <a:tblPr/>
              <a:tblGrid>
                <a:gridCol w="2419047"/>
                <a:gridCol w="1541393"/>
                <a:gridCol w="1368152"/>
                <a:gridCol w="1512168"/>
                <a:gridCol w="1296144"/>
              </a:tblGrid>
              <a:tr h="395917">
                <a:tc>
                  <a:txBody>
                    <a:bodyPr/>
                    <a:lstStyle/>
                    <a:p>
                      <a:pPr algn="l" fontAlgn="b"/>
                      <a:endParaRPr lang="tr-TR" sz="600" b="0" i="0" u="none" strike="noStrike" dirty="0">
                        <a:solidFill>
                          <a:srgbClr val="000000"/>
                        </a:solidFill>
                        <a:latin typeface="Calibri"/>
                      </a:endParaRPr>
                    </a:p>
                  </a:txBody>
                  <a:tcPr marL="4398" marR="4398" marT="439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t"/>
                      <a:r>
                        <a:rPr lang="tr-TR" sz="1600" b="0" i="0" u="none" strike="noStrike" dirty="0">
                          <a:solidFill>
                            <a:srgbClr val="000000"/>
                          </a:solidFill>
                          <a:latin typeface="Calibri"/>
                        </a:rPr>
                        <a:t>WEB dosyası </a:t>
                      </a:r>
                      <a:r>
                        <a:rPr lang="tr-TR" sz="1600" b="0" i="0" u="none" strike="noStrike" dirty="0" smtClean="0">
                          <a:solidFill>
                            <a:srgbClr val="000000"/>
                          </a:solidFill>
                          <a:latin typeface="Calibri"/>
                        </a:rPr>
                        <a:t>↓</a:t>
                      </a:r>
                      <a:endParaRPr lang="tr-TR" sz="1600" b="0" i="0" u="none" strike="noStrike" dirty="0">
                        <a:solidFill>
                          <a:srgbClr val="000000"/>
                        </a:solidFill>
                        <a:latin typeface="Calibri"/>
                      </a:endParaRPr>
                    </a:p>
                  </a:txBody>
                  <a:tcPr marL="4398" marR="4398" marT="4398"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600" b="0" i="0" u="none" strike="noStrike" dirty="0">
                          <a:solidFill>
                            <a:srgbClr val="000000"/>
                          </a:solidFill>
                          <a:latin typeface="Calibri"/>
                        </a:rPr>
                        <a:t>WEB dosyası </a:t>
                      </a:r>
                      <a:r>
                        <a:rPr lang="tr-TR" sz="1600" b="0" i="0" u="none" strike="noStrike" dirty="0" smtClean="0">
                          <a:solidFill>
                            <a:srgbClr val="000000"/>
                          </a:solidFill>
                          <a:latin typeface="Calibri"/>
                        </a:rPr>
                        <a:t>↓</a:t>
                      </a:r>
                      <a:endParaRPr lang="tr-TR" sz="1600" b="0" i="0" u="none" strike="noStrike" dirty="0">
                        <a:solidFill>
                          <a:srgbClr val="000000"/>
                        </a:solidFill>
                        <a:latin typeface="Calibri"/>
                      </a:endParaRPr>
                    </a:p>
                  </a:txBody>
                  <a:tcPr marL="4398" marR="4398" marT="4398"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600" b="1" i="0" u="none" strike="noStrike" dirty="0">
                          <a:solidFill>
                            <a:srgbClr val="000000"/>
                          </a:solidFill>
                          <a:latin typeface="Calibri"/>
                        </a:rPr>
                        <a:t>yıllık </a:t>
                      </a:r>
                      <a:r>
                        <a:rPr lang="tr-TR" sz="1600" b="1" i="0" u="none" strike="noStrike" dirty="0" smtClean="0">
                          <a:solidFill>
                            <a:srgbClr val="000000"/>
                          </a:solidFill>
                          <a:latin typeface="Calibri"/>
                        </a:rPr>
                        <a:t>rapor </a:t>
                      </a:r>
                      <a:r>
                        <a:rPr lang="tr-TR" sz="1600" b="1" i="0" u="none" strike="noStrike" dirty="0">
                          <a:solidFill>
                            <a:srgbClr val="000000"/>
                          </a:solidFill>
                          <a:latin typeface="Calibri"/>
                        </a:rPr>
                        <a:t>↓</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t"/>
                      <a:r>
                        <a:rPr lang="tr-TR" sz="1600" b="1" i="0" u="none" strike="noStrike" dirty="0" smtClean="0">
                          <a:solidFill>
                            <a:srgbClr val="000000"/>
                          </a:solidFill>
                          <a:latin typeface="Calibri"/>
                        </a:rPr>
                        <a:t>yıllık rapor ↓</a:t>
                      </a:r>
                      <a:endParaRPr lang="tr-TR" sz="1600" b="1" i="0" u="none" strike="noStrike" dirty="0">
                        <a:solidFill>
                          <a:srgbClr val="000000"/>
                        </a:solidFill>
                        <a:latin typeface="Calibri"/>
                      </a:endParaRP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194463">
                <a:tc>
                  <a:txBody>
                    <a:bodyPr/>
                    <a:lstStyle/>
                    <a:p>
                      <a:pPr algn="ctr" fontAlgn="ctr"/>
                      <a:r>
                        <a:rPr lang="tr-TR" sz="2000" b="1" i="0" u="none" strike="noStrike" dirty="0" smtClean="0">
                          <a:solidFill>
                            <a:srgbClr val="000000"/>
                          </a:solidFill>
                          <a:latin typeface="Calibri"/>
                        </a:rPr>
                        <a:t>ETKİNLİKLER</a:t>
                      </a:r>
                      <a:r>
                        <a:rPr lang="tr-TR" sz="2000" b="1" i="0" u="none" strike="noStrike" dirty="0">
                          <a:solidFill>
                            <a:srgbClr val="000000"/>
                          </a:solidFill>
                          <a:latin typeface="Calibri"/>
                        </a:rPr>
                        <a:t> </a:t>
                      </a:r>
                      <a:r>
                        <a:rPr lang="tr-TR" sz="2400" b="1" i="0" u="none" strike="noStrike" dirty="0" smtClean="0">
                          <a:solidFill>
                            <a:srgbClr val="000000"/>
                          </a:solidFill>
                          <a:latin typeface="Calibri"/>
                        </a:rPr>
                        <a:t>↓</a:t>
                      </a:r>
                      <a:endParaRPr lang="tr-TR" sz="2400" b="1" i="0" u="none" strike="noStrike" dirty="0">
                        <a:solidFill>
                          <a:srgbClr val="000000"/>
                        </a:solidFill>
                        <a:latin typeface="Calibri"/>
                      </a:endParaRPr>
                    </a:p>
                  </a:txBody>
                  <a:tcPr marL="4398" marR="4398" marT="439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t"/>
                      <a:r>
                        <a:rPr lang="tr-TR" sz="2000" b="0" i="0" u="none" strike="noStrike" dirty="0" smtClean="0">
                          <a:solidFill>
                            <a:srgbClr val="000000"/>
                          </a:solidFill>
                          <a:latin typeface="Calibri"/>
                        </a:rPr>
                        <a:t>PLANLA –</a:t>
                      </a:r>
                    </a:p>
                    <a:p>
                      <a:pPr algn="l" fontAlgn="t"/>
                      <a:r>
                        <a:rPr lang="tr-TR" sz="2000" b="0" i="0" u="none" strike="noStrike" dirty="0" smtClean="0">
                          <a:solidFill>
                            <a:srgbClr val="0000FF"/>
                          </a:solidFill>
                          <a:latin typeface="Calibri"/>
                        </a:rPr>
                        <a:t> ne?</a:t>
                      </a:r>
                      <a:endParaRPr lang="tr-TR" sz="2000" b="0" i="0" u="none" strike="noStrike" dirty="0">
                        <a:solidFill>
                          <a:srgbClr val="000000"/>
                        </a:solidFill>
                        <a:latin typeface="Calibri"/>
                      </a:endParaRPr>
                    </a:p>
                  </a:txBody>
                  <a:tcPr marL="4398" marR="4398" marT="4398"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l" fontAlgn="t"/>
                      <a:r>
                        <a:rPr lang="tr-TR" sz="2000" b="0" i="0" u="none" strike="noStrike" dirty="0" smtClean="0">
                          <a:solidFill>
                            <a:srgbClr val="000000"/>
                          </a:solidFill>
                          <a:latin typeface="Calibri"/>
                        </a:rPr>
                        <a:t>UYGULA –</a:t>
                      </a:r>
                      <a:br>
                        <a:rPr lang="tr-TR" sz="2000" b="0" i="0" u="none" strike="noStrike" dirty="0" smtClean="0">
                          <a:solidFill>
                            <a:srgbClr val="000000"/>
                          </a:solidFill>
                          <a:latin typeface="Calibri"/>
                        </a:rPr>
                      </a:br>
                      <a:r>
                        <a:rPr lang="tr-TR" sz="2000" b="0" i="0" u="none" strike="noStrike" dirty="0" smtClean="0">
                          <a:solidFill>
                            <a:srgbClr val="000000"/>
                          </a:solidFill>
                          <a:latin typeface="Calibri"/>
                        </a:rPr>
                        <a:t> </a:t>
                      </a:r>
                      <a:r>
                        <a:rPr lang="tr-TR" sz="2000" b="0" i="0" u="none" strike="noStrike" dirty="0" smtClean="0">
                          <a:solidFill>
                            <a:srgbClr val="0000FF"/>
                          </a:solidFill>
                          <a:latin typeface="Calibri"/>
                        </a:rPr>
                        <a:t>nasıl?</a:t>
                      </a:r>
                      <a:endParaRPr lang="tr-TR" sz="2000" b="0" i="0" u="none" strike="noStrike" dirty="0">
                        <a:solidFill>
                          <a:srgbClr val="000000"/>
                        </a:solidFill>
                        <a:latin typeface="Calibri"/>
                      </a:endParaRPr>
                    </a:p>
                  </a:txBody>
                  <a:tcPr marL="4398" marR="4398" marT="4398"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l" fontAlgn="t"/>
                      <a:r>
                        <a:rPr lang="tr-TR" sz="2000" b="0" i="0" u="none" strike="noStrike" dirty="0" smtClean="0">
                          <a:solidFill>
                            <a:srgbClr val="000000"/>
                          </a:solidFill>
                          <a:latin typeface="Calibri"/>
                        </a:rPr>
                        <a:t>KONTROL ET–</a:t>
                      </a:r>
                      <a:br>
                        <a:rPr lang="tr-TR" sz="2000" b="0" i="0" u="none" strike="noStrike" dirty="0" smtClean="0">
                          <a:solidFill>
                            <a:srgbClr val="000000"/>
                          </a:solidFill>
                          <a:latin typeface="Calibri"/>
                        </a:rPr>
                      </a:br>
                      <a:r>
                        <a:rPr lang="tr-TR" sz="2000" b="0" i="0" u="none" strike="noStrike" dirty="0" smtClean="0">
                          <a:solidFill>
                            <a:srgbClr val="000000"/>
                          </a:solidFill>
                          <a:latin typeface="Calibri"/>
                        </a:rPr>
                        <a:t> </a:t>
                      </a:r>
                      <a:r>
                        <a:rPr lang="tr-TR" sz="2000" b="0" i="0" u="none" strike="noStrike" dirty="0" smtClean="0">
                          <a:solidFill>
                            <a:srgbClr val="0000FF"/>
                          </a:solidFill>
                          <a:latin typeface="Calibri"/>
                        </a:rPr>
                        <a:t>ölç</a:t>
                      </a:r>
                      <a:endParaRPr lang="tr-TR" sz="2000" b="0" i="0" u="none" strike="noStrike" dirty="0">
                        <a:solidFill>
                          <a:srgbClr val="000000"/>
                        </a:solidFill>
                        <a:latin typeface="Calibri"/>
                      </a:endParaRP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l" fontAlgn="t"/>
                      <a:r>
                        <a:rPr lang="tr-TR" sz="2000" b="0" i="0" u="none" strike="noStrike" dirty="0" smtClean="0">
                          <a:solidFill>
                            <a:schemeClr val="tx1"/>
                          </a:solidFill>
                          <a:latin typeface="Calibri"/>
                        </a:rPr>
                        <a:t>ÖNLEM AL</a:t>
                      </a:r>
                      <a:r>
                        <a:rPr lang="tr-TR" sz="2000" b="0" i="0" u="none" strike="noStrike" dirty="0" smtClean="0">
                          <a:solidFill>
                            <a:srgbClr val="000000"/>
                          </a:solidFill>
                          <a:latin typeface="Calibri"/>
                        </a:rPr>
                        <a:t>–</a:t>
                      </a:r>
                      <a:r>
                        <a:rPr lang="tr-TR" sz="2000" b="0" i="0" u="none" strike="noStrike" dirty="0" smtClean="0">
                          <a:solidFill>
                            <a:schemeClr val="tx1"/>
                          </a:solidFill>
                          <a:latin typeface="Calibri"/>
                        </a:rPr>
                        <a:t>   </a:t>
                      </a:r>
                      <a:br>
                        <a:rPr lang="tr-TR" sz="2000" b="0" i="0" u="none" strike="noStrike" dirty="0" smtClean="0">
                          <a:solidFill>
                            <a:schemeClr val="tx1"/>
                          </a:solidFill>
                          <a:latin typeface="Calibri"/>
                        </a:rPr>
                      </a:br>
                      <a:r>
                        <a:rPr lang="tr-TR" sz="2000" b="0" i="0" u="none" strike="noStrike" dirty="0" smtClean="0">
                          <a:solidFill>
                            <a:schemeClr val="tx1"/>
                          </a:solidFill>
                          <a:latin typeface="Calibri"/>
                        </a:rPr>
                        <a:t> </a:t>
                      </a:r>
                      <a:r>
                        <a:rPr lang="tr-TR" sz="2000" b="0" i="0" u="none" strike="noStrike" dirty="0" smtClean="0">
                          <a:solidFill>
                            <a:srgbClr val="0000FF"/>
                          </a:solidFill>
                          <a:latin typeface="Calibri"/>
                        </a:rPr>
                        <a:t>iyileştir</a:t>
                      </a:r>
                      <a:endParaRPr lang="tr-TR" sz="2000" b="0" i="0" u="none" strike="noStrike" dirty="0">
                        <a:solidFill>
                          <a:srgbClr val="0000FF"/>
                        </a:solidFill>
                        <a:latin typeface="Calibri"/>
                      </a:endParaRP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r>
              <a:tr h="145846">
                <a:tc>
                  <a:txBody>
                    <a:bodyPr/>
                    <a:lstStyle/>
                    <a:p>
                      <a:pPr algn="ctr" fontAlgn="ctr"/>
                      <a:r>
                        <a:rPr lang="tr-TR" sz="2000" b="1" i="0" u="none" strike="noStrike" dirty="0">
                          <a:solidFill>
                            <a:srgbClr val="000000"/>
                          </a:solidFill>
                          <a:latin typeface="Calibri"/>
                        </a:rPr>
                        <a:t>KALİTE </a:t>
                      </a:r>
                      <a:r>
                        <a:rPr lang="tr-TR" sz="2000" b="1" i="0" u="none" strike="noStrike" dirty="0" smtClean="0">
                          <a:solidFill>
                            <a:srgbClr val="000000"/>
                          </a:solidFill>
                          <a:latin typeface="Calibri"/>
                        </a:rPr>
                        <a:t>GÜVENCESİ</a:t>
                      </a:r>
                      <a:endParaRPr lang="tr-TR" sz="2000" b="1" i="0" u="none" strike="noStrike" dirty="0">
                        <a:solidFill>
                          <a:srgbClr val="000000"/>
                        </a:solidFill>
                        <a:latin typeface="Calibri"/>
                      </a:endParaRPr>
                    </a:p>
                  </a:txBody>
                  <a:tcPr marL="4398" marR="4398" marT="4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a:solidFill>
                            <a:srgbClr val="000000"/>
                          </a:solidFill>
                          <a:latin typeface="Calibri"/>
                        </a:rPr>
                        <a:t> </a:t>
                      </a:r>
                    </a:p>
                  </a:txBody>
                  <a:tcPr marL="4398" marR="4398" marT="4398" marB="0">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dirty="0">
                          <a:solidFill>
                            <a:srgbClr val="000000"/>
                          </a:solidFill>
                          <a:latin typeface="Calibri"/>
                        </a:rPr>
                        <a:t> </a:t>
                      </a:r>
                    </a:p>
                  </a:txBody>
                  <a:tcPr marL="4398" marR="4398" marT="4398" marB="0">
                    <a:lnL>
                      <a:noFill/>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tr-TR" sz="600" b="0" i="0" u="none" strike="noStrike" dirty="0">
                          <a:solidFill>
                            <a:srgbClr val="000000"/>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tr-TR" sz="600" b="0" i="0" u="none" strike="noStrike" dirty="0">
                          <a:solidFill>
                            <a:srgbClr val="000000"/>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15902">
                <a:tc>
                  <a:txBody>
                    <a:bodyPr/>
                    <a:lstStyle/>
                    <a:p>
                      <a:pPr algn="l" fontAlgn="t"/>
                      <a:r>
                        <a:rPr lang="tr-TR" sz="600" b="0" i="0" u="none" strike="noStrike" dirty="0">
                          <a:solidFill>
                            <a:srgbClr val="000000"/>
                          </a:solidFill>
                          <a:latin typeface="Calibri"/>
                        </a:rPr>
                        <a:t>Misyon, vizyon, </a:t>
                      </a:r>
                      <a:r>
                        <a:rPr lang="tr-TR" sz="600" b="0" i="0" u="none" strike="noStrike" dirty="0" smtClean="0">
                          <a:solidFill>
                            <a:srgbClr val="000000"/>
                          </a:solidFill>
                          <a:latin typeface="Calibri"/>
                        </a:rPr>
                        <a:t>hedefl</a:t>
                      </a:r>
                    </a:p>
                    <a:p>
                      <a:pPr algn="l" fontAlgn="t"/>
                      <a:r>
                        <a:rPr lang="tr-TR" sz="2000" b="0" i="0" u="none" strike="noStrike" dirty="0" smtClean="0">
                          <a:solidFill>
                            <a:srgbClr val="C00000"/>
                          </a:solidFill>
                          <a:latin typeface="Calibri"/>
                        </a:rPr>
                        <a:t>“Ölçütler-son 5slayt”</a:t>
                      </a:r>
                      <a:endParaRPr lang="tr-TR" sz="2000" b="0" i="0" u="none" strike="noStrike" dirty="0">
                        <a:solidFill>
                          <a:srgbClr val="C00000"/>
                        </a:solidFill>
                        <a:latin typeface="Calibri"/>
                      </a:endParaRP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a:solidFill>
                            <a:srgbClr val="000000"/>
                          </a:solidFill>
                          <a:latin typeface="Calibri"/>
                        </a:rPr>
                        <a:t>ifadeler, karar tarihi, yöntemi, </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uygulamalara etkisi, benimsenme, hangi </a:t>
                      </a:r>
                      <a:r>
                        <a:rPr lang="tr-TR" sz="600" b="0" i="0" u="none" strike="noStrike" dirty="0" smtClean="0">
                          <a:solidFill>
                            <a:srgbClr val="000000"/>
                          </a:solidFill>
                          <a:latin typeface="Calibri"/>
                        </a:rPr>
                        <a:t>gi</a:t>
                      </a:r>
                      <a:r>
                        <a:rPr lang="tr-TR" sz="600" b="0" i="0" u="none" strike="noStrike" dirty="0">
                          <a:solidFill>
                            <a:srgbClr val="000000"/>
                          </a:solidFill>
                          <a:latin typeface="Calibri"/>
                        </a:rPr>
                        <a:t>, politika dokümanlarına yansıma?</a:t>
                      </a:r>
                    </a:p>
                  </a:txBody>
                  <a:tcPr marL="4398" marR="4398" marT="4398" marB="0">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yıllık ölçme ve değerlendirme, süreklilik-sık değişme?</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önlem gerekiyor mu?</a:t>
                      </a:r>
                    </a:p>
                  </a:txBody>
                  <a:tcPr marL="4398" marR="4398" marT="4398" marB="0">
                    <a:lnL w="381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040">
                <a:tc>
                  <a:txBody>
                    <a:bodyPr/>
                    <a:lstStyle/>
                    <a:p>
                      <a:pPr algn="l" fontAlgn="t"/>
                      <a:r>
                        <a:rPr lang="tr-TR" sz="600" b="0" i="0" u="sng" strike="noStrike" dirty="0">
                          <a:solidFill>
                            <a:srgbClr val="000000"/>
                          </a:solidFill>
                          <a:latin typeface="Calibri"/>
                        </a:rPr>
                        <a:t>Kalite güvence politikası,</a:t>
                      </a:r>
                      <a:r>
                        <a:rPr lang="tr-TR" sz="600" b="0" i="0" u="none" strike="noStrike" dirty="0">
                          <a:solidFill>
                            <a:srgbClr val="000000"/>
                          </a:solidFill>
                          <a:latin typeface="Calibri"/>
                        </a:rPr>
                        <a:t> Kalite Yönetimi (QM), mekanizmaları; kurumsal politikaların fakülte düzeyine yansıması; çalışanların bu politikadan farkındalığı.                                                     </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a:solidFill>
                            <a:srgbClr val="000000"/>
                          </a:solidFill>
                          <a:latin typeface="Calibri"/>
                        </a:rPr>
                        <a:t>benimsenen politika ve gereklerinin yazılı dokümantasyonu</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uygulama süreçlerinin,  zamanlamanın, aktörlerin anlatılması</a:t>
                      </a:r>
                    </a:p>
                  </a:txBody>
                  <a:tcPr marL="4398" marR="4398" marT="4398" marB="0">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süreç ve mekanizmaların geçen yılki işleyişi; </a:t>
                      </a:r>
                      <a:r>
                        <a:rPr lang="tr-TR" sz="600" b="0" i="1" u="none" strike="noStrike" dirty="0">
                          <a:solidFill>
                            <a:srgbClr val="000000"/>
                          </a:solidFill>
                          <a:latin typeface="Calibri"/>
                        </a:rPr>
                        <a:t>(raporlar veya örnekleri eke konmalı)</a:t>
                      </a:r>
                      <a:r>
                        <a:rPr lang="tr-TR" sz="600" b="0" i="0" u="none" strike="noStrike" dirty="0">
                          <a:solidFill>
                            <a:srgbClr val="000000"/>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değerlendirme sonuçları ve alınan önlemler</a:t>
                      </a:r>
                    </a:p>
                  </a:txBody>
                  <a:tcPr marL="4398" marR="4398" marT="4398" marB="0">
                    <a:lnL w="381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3463">
                <a:tc>
                  <a:txBody>
                    <a:bodyPr/>
                    <a:lstStyle/>
                    <a:p>
                      <a:pPr algn="l" fontAlgn="t"/>
                      <a:r>
                        <a:rPr lang="tr-TR" sz="600" b="0" i="0" u="none" strike="noStrike">
                          <a:solidFill>
                            <a:srgbClr val="000000"/>
                          </a:solidFill>
                          <a:latin typeface="Calibri"/>
                        </a:rPr>
                        <a:t>Kalite güvence süreçleri ve takvim yılı temelinde işleyiş</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a:solidFill>
                            <a:srgbClr val="000000"/>
                          </a:solidFill>
                          <a:latin typeface="Calibri"/>
                        </a:rPr>
                        <a:t>plan</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uygulama</a:t>
                      </a:r>
                    </a:p>
                  </a:txBody>
                  <a:tcPr marL="4398" marR="4398" marT="4398" marB="0">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ölçüm</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önlem</a:t>
                      </a:r>
                    </a:p>
                  </a:txBody>
                  <a:tcPr marL="4398" marR="4398" marT="4398" marB="0">
                    <a:lnL w="381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308">
                <a:tc>
                  <a:txBody>
                    <a:bodyPr/>
                    <a:lstStyle/>
                    <a:p>
                      <a:pPr algn="ctr" fontAlgn="t"/>
                      <a:r>
                        <a:rPr lang="tr-TR" sz="2000" b="1" i="0" u="none" strike="noStrike" dirty="0">
                          <a:solidFill>
                            <a:srgbClr val="000000"/>
                          </a:solidFill>
                          <a:latin typeface="Calibri"/>
                        </a:rPr>
                        <a:t>EĞİTİM - ÖĞRETİM</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a:solidFill>
                            <a:srgbClr val="000000"/>
                          </a:solidFill>
                          <a:latin typeface="Calibri"/>
                        </a:rPr>
                        <a:t> </a:t>
                      </a:r>
                    </a:p>
                  </a:txBody>
                  <a:tcPr marL="4398" marR="4398" marT="4398"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dirty="0">
                          <a:solidFill>
                            <a:srgbClr val="000000"/>
                          </a:solidFill>
                          <a:latin typeface="Calibri"/>
                        </a:rPr>
                        <a:t> </a:t>
                      </a:r>
                    </a:p>
                  </a:txBody>
                  <a:tcPr marL="4398" marR="4398" marT="4398" marB="0">
                    <a:lnL>
                      <a:noFill/>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800" b="0" i="0" u="none" strike="noStrike" dirty="0">
                          <a:solidFill>
                            <a:srgbClr val="000000"/>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dirty="0">
                          <a:solidFill>
                            <a:srgbClr val="000000"/>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36317">
                <a:tc>
                  <a:txBody>
                    <a:bodyPr/>
                    <a:lstStyle/>
                    <a:p>
                      <a:pPr algn="l" fontAlgn="t"/>
                      <a:r>
                        <a:rPr lang="tr-TR" sz="600" b="0" i="0" u="none" strike="noStrike">
                          <a:solidFill>
                            <a:srgbClr val="000000"/>
                          </a:solidFill>
                          <a:latin typeface="Calibri"/>
                        </a:rPr>
                        <a:t> </a:t>
                      </a:r>
                      <a:r>
                        <a:rPr lang="tr-TR" sz="600" b="0" i="0" u="sng" strike="noStrike">
                          <a:solidFill>
                            <a:srgbClr val="000000"/>
                          </a:solidFill>
                          <a:latin typeface="Calibri"/>
                        </a:rPr>
                        <a:t>Kurumun eğitim-öğretim politikası</a:t>
                      </a:r>
                      <a:r>
                        <a:rPr lang="tr-TR" sz="600" b="0" i="0" u="none" strike="noStrike">
                          <a:solidFill>
                            <a:srgbClr val="000000"/>
                          </a:solidFill>
                          <a:latin typeface="Calibri"/>
                        </a:rPr>
                        <a:t>;  Program amaçları, çıktıları: İlan edilmesi, TYYÇ</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a:solidFill>
                            <a:srgbClr val="000000"/>
                          </a:solidFill>
                          <a:latin typeface="Calibri"/>
                        </a:rPr>
                        <a:t>tasarım: prog amaçları, kazanımları, TYYÇ uyumu </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uygulama aşamaları, webe yansıması</a:t>
                      </a:r>
                    </a:p>
                  </a:txBody>
                  <a:tcPr marL="4398" marR="4398" marT="4398" marB="0">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yıllık değişim/ revizyon/ yeni programlar var mı?</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ne gibi iyileştirme yapıldı?</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040">
                <a:tc>
                  <a:txBody>
                    <a:bodyPr/>
                    <a:lstStyle/>
                    <a:p>
                      <a:pPr algn="l" fontAlgn="t"/>
                      <a:r>
                        <a:rPr lang="tr-TR" sz="600" b="0" i="0" u="none" strike="noStrike">
                          <a:solidFill>
                            <a:srgbClr val="000000"/>
                          </a:solidFill>
                          <a:latin typeface="Calibri"/>
                        </a:rPr>
                        <a:t> Progr tasarımı, LO, uygulama: çıktılar x ders kazanımları eşleştirilmesi,</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a:solidFill>
                            <a:srgbClr val="000000"/>
                          </a:solidFill>
                          <a:latin typeface="Calibri"/>
                        </a:rPr>
                        <a:t>tasarım: prog  kazanımları - dersler/eylemler eşleşmesi </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uygulamanın aktörleri, sorumluları, matris D webe yansıması</a:t>
                      </a:r>
                    </a:p>
                  </a:txBody>
                  <a:tcPr marL="4398" marR="4398" marT="4398" marB="0">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 Yıllık değişim/ revizyon/ yeni programlar var mı?</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ne gibi iyileştirme yapıldı?</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4056">
                <a:tc>
                  <a:txBody>
                    <a:bodyPr/>
                    <a:lstStyle/>
                    <a:p>
                      <a:pPr algn="l" fontAlgn="t"/>
                      <a:r>
                        <a:rPr lang="tr-TR" sz="600" b="0" i="0" u="none" strike="noStrike">
                          <a:solidFill>
                            <a:srgbClr val="000000"/>
                          </a:solidFill>
                          <a:latin typeface="Calibri"/>
                        </a:rPr>
                        <a:t>LO:  gerçekleşmenin değerlendirilmesi, generic/ alana ait olmayan kazanımlar</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a:solidFill>
                            <a:srgbClr val="000000"/>
                          </a:solidFill>
                          <a:latin typeface="Calibri"/>
                        </a:rPr>
                        <a:t>gerçekleşme/ çıktılara ulaşım nasıl ölçülecek planı, alana ait olmayanlar özellikle.</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t"/>
                      <a:r>
                        <a:rPr lang="tr-TR" sz="600" b="0" i="0" u="none" strike="noStrike" dirty="0">
                          <a:solidFill>
                            <a:srgbClr val="000000"/>
                          </a:solidFill>
                          <a:latin typeface="Calibri"/>
                        </a:rPr>
                        <a:t>uygulama aşamaları, uygulamanın aktörleri, sorumluları, matris G  webe yansıması</a:t>
                      </a:r>
                    </a:p>
                  </a:txBody>
                  <a:tcPr marL="4398" marR="4398" marT="4398" marB="0">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geçen yılki izleme, gerçekleşmenin değerlendirilmesi </a:t>
                      </a:r>
                      <a:r>
                        <a:rPr lang="tr-TR" sz="600" b="0" i="1" u="none" strike="noStrike" dirty="0">
                          <a:solidFill>
                            <a:srgbClr val="000000"/>
                          </a:solidFill>
                          <a:latin typeface="Calibri"/>
                        </a:rPr>
                        <a:t>(örnekler, formlar, raporlar eke konmalı) </a:t>
                      </a:r>
                      <a:endParaRPr lang="tr-TR" sz="600" b="0" i="0" u="none" strike="noStrike" dirty="0">
                        <a:solidFill>
                          <a:srgbClr val="000000"/>
                        </a:solidFill>
                        <a:latin typeface="Calibri"/>
                      </a:endParaRP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ne gibi iyileştirme yapıldı?</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846">
                <a:tc>
                  <a:txBody>
                    <a:bodyPr/>
                    <a:lstStyle/>
                    <a:p>
                      <a:pPr algn="ctr" fontAlgn="t"/>
                      <a:r>
                        <a:rPr lang="tr-TR" sz="2000" b="1" i="0" u="none" strike="noStrike" dirty="0">
                          <a:solidFill>
                            <a:srgbClr val="000000"/>
                          </a:solidFill>
                          <a:latin typeface="Calibri"/>
                        </a:rPr>
                        <a:t>ARAŞTIRMA </a:t>
                      </a:r>
                      <a:r>
                        <a:rPr lang="tr-TR" sz="2000" b="1" i="0" u="none" strike="noStrike" dirty="0" smtClean="0">
                          <a:solidFill>
                            <a:srgbClr val="000000"/>
                          </a:solidFill>
                          <a:latin typeface="Calibri"/>
                        </a:rPr>
                        <a:t>VE G.</a:t>
                      </a:r>
                      <a:endParaRPr lang="tr-TR" sz="2000" b="1" i="0" u="none" strike="noStrike" dirty="0">
                        <a:solidFill>
                          <a:srgbClr val="000000"/>
                        </a:solidFill>
                        <a:latin typeface="Calibri"/>
                      </a:endParaRP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a:solidFill>
                            <a:srgbClr val="000000"/>
                          </a:solidFill>
                          <a:latin typeface="Calibri"/>
                        </a:rPr>
                        <a:t> </a:t>
                      </a:r>
                    </a:p>
                  </a:txBody>
                  <a:tcPr marL="4398" marR="4398" marT="4398" marB="0">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dirty="0">
                          <a:solidFill>
                            <a:srgbClr val="000000"/>
                          </a:solidFill>
                          <a:latin typeface="Calibri"/>
                        </a:rPr>
                        <a:t> </a:t>
                      </a:r>
                    </a:p>
                  </a:txBody>
                  <a:tcPr marL="4398" marR="4398" marT="4398" marB="0">
                    <a:lnL>
                      <a:noFill/>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dirty="0">
                          <a:solidFill>
                            <a:srgbClr val="000000"/>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dirty="0">
                          <a:solidFill>
                            <a:srgbClr val="0000FF"/>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37540">
                <a:tc>
                  <a:txBody>
                    <a:bodyPr/>
                    <a:lstStyle/>
                    <a:p>
                      <a:pPr algn="l" fontAlgn="t"/>
                      <a:r>
                        <a:rPr lang="tr-TR" sz="600" b="0" i="0" u="sng" strike="noStrike">
                          <a:solidFill>
                            <a:srgbClr val="000000"/>
                          </a:solidFill>
                          <a:latin typeface="Calibri"/>
                        </a:rPr>
                        <a:t>Kurumun araştırma politikası</a:t>
                      </a:r>
                      <a:r>
                        <a:rPr lang="tr-TR" sz="600" b="0" i="0" u="none" strike="noStrike">
                          <a:solidFill>
                            <a:srgbClr val="000000"/>
                          </a:solidFill>
                          <a:latin typeface="Calibri"/>
                        </a:rPr>
                        <a:t>, bilinirliliği, sürekliliği</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a:solidFill>
                            <a:srgbClr val="000000"/>
                          </a:solidFill>
                          <a:latin typeface="Calibri"/>
                        </a:rPr>
                        <a:t>yazılı, benimsenmiş politika  </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uygulanıyor mu?</a:t>
                      </a:r>
                    </a:p>
                  </a:txBody>
                  <a:tcPr marL="4398" marR="4398" marT="4398" marB="0">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geçen yıl nasıl bir ölçümleme  yapıldı?</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politikanın güncellenmesi, revizyonu?</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0693">
                <a:tc>
                  <a:txBody>
                    <a:bodyPr/>
                    <a:lstStyle/>
                    <a:p>
                      <a:pPr algn="l" fontAlgn="t"/>
                      <a:r>
                        <a:rPr lang="tr-TR" sz="600" b="0" i="0" u="none" strike="noStrike">
                          <a:solidFill>
                            <a:srgbClr val="000000"/>
                          </a:solidFill>
                          <a:latin typeface="Calibri"/>
                        </a:rPr>
                        <a:t> Kurumun araştırma stratejisi ve hedeflleri, bilinirliliği, sürekliliği       </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a:solidFill>
                            <a:srgbClr val="000000"/>
                          </a:solidFill>
                          <a:latin typeface="Calibri"/>
                        </a:rPr>
                        <a:t>strateji dokümanı;    RM?? </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yıllar içindeki uygulama, son yıla ait uygulama</a:t>
                      </a:r>
                    </a:p>
                  </a:txBody>
                  <a:tcPr marL="4398" marR="4398" marT="4398" marB="0">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geçen yıl nasıl bir ölçümleme  yapıldı?</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iyileştirme?</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846">
                <a:tc>
                  <a:txBody>
                    <a:bodyPr/>
                    <a:lstStyle/>
                    <a:p>
                      <a:pPr algn="ctr" fontAlgn="t"/>
                      <a:r>
                        <a:rPr lang="tr-TR" sz="2000" b="1" i="0" u="none" strike="noStrike" dirty="0">
                          <a:solidFill>
                            <a:srgbClr val="000000"/>
                          </a:solidFill>
                          <a:latin typeface="Calibri"/>
                        </a:rPr>
                        <a:t>YÖNETİM SİSTEMİ</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a:solidFill>
                            <a:srgbClr val="000000"/>
                          </a:solidFill>
                          <a:latin typeface="Calibri"/>
                        </a:rPr>
                        <a:t> </a:t>
                      </a:r>
                    </a:p>
                  </a:txBody>
                  <a:tcPr marL="4398" marR="4398" marT="4398"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dirty="0">
                          <a:solidFill>
                            <a:srgbClr val="000000"/>
                          </a:solidFill>
                          <a:latin typeface="Calibri"/>
                        </a:rPr>
                        <a:t> </a:t>
                      </a:r>
                    </a:p>
                  </a:txBody>
                  <a:tcPr marL="4398" marR="4398" marT="4398" marB="0">
                    <a:lnL>
                      <a:noFill/>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dirty="0">
                          <a:solidFill>
                            <a:srgbClr val="000000"/>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dirty="0">
                          <a:solidFill>
                            <a:srgbClr val="0000FF"/>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91693">
                <a:tc>
                  <a:txBody>
                    <a:bodyPr/>
                    <a:lstStyle/>
                    <a:p>
                      <a:pPr algn="l" fontAlgn="t"/>
                      <a:r>
                        <a:rPr lang="tr-TR" sz="600" b="0" i="0" u="none" strike="noStrike" dirty="0">
                          <a:solidFill>
                            <a:srgbClr val="000000"/>
                          </a:solidFill>
                          <a:latin typeface="Calibri"/>
                        </a:rPr>
                        <a:t>Yönetim ve idari yapı, karar verme mekanizmaları, süreklilik </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a:solidFill>
                            <a:srgbClr val="000000"/>
                          </a:solidFill>
                          <a:latin typeface="Calibri"/>
                        </a:rPr>
                        <a:t> </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dirty="0">
                          <a:solidFill>
                            <a:srgbClr val="000000"/>
                          </a:solidFill>
                          <a:latin typeface="Calibri"/>
                        </a:rPr>
                        <a:t> </a:t>
                      </a:r>
                    </a:p>
                  </a:txBody>
                  <a:tcPr marL="52779" marR="4398" marT="4398" marB="0" anchor="b">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FF"/>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693">
                <a:tc>
                  <a:txBody>
                    <a:bodyPr/>
                    <a:lstStyle/>
                    <a:p>
                      <a:pPr algn="l" fontAlgn="t"/>
                      <a:r>
                        <a:rPr lang="tr-TR" sz="600" b="0" i="0" u="none" strike="noStrike">
                          <a:solidFill>
                            <a:srgbClr val="000000"/>
                          </a:solidFill>
                          <a:latin typeface="Calibri"/>
                        </a:rPr>
                        <a:t>Mütevelli Heyet // Rektör yardımcıları, danışmanları</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 </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 </a:t>
                      </a:r>
                    </a:p>
                  </a:txBody>
                  <a:tcPr marL="4398" marR="4398" marT="4398" marB="0">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p:spPr>
        <p:txBody>
          <a:bodyPr/>
          <a:lstStyle/>
          <a:p>
            <a:pPr algn="l"/>
            <a:r>
              <a:rPr lang="tr-TR" sz="2200" b="1" dirty="0" smtClean="0"/>
              <a:t>                             YÖNETİM SİSTEMİ</a:t>
            </a:r>
            <a:r>
              <a:rPr lang="tr-TR" sz="2200" dirty="0" smtClean="0"/>
              <a:t> </a:t>
            </a:r>
            <a:br>
              <a:rPr lang="tr-TR" sz="2200" dirty="0" smtClean="0"/>
            </a:br>
            <a:r>
              <a:rPr lang="tr-TR" sz="2200" dirty="0" smtClean="0"/>
              <a:t>-Yönetim ve idari yapı, karar verme mekanizmaları, süreklilik  </a:t>
            </a:r>
            <a:br>
              <a:rPr lang="tr-TR" sz="2200" dirty="0" smtClean="0"/>
            </a:br>
            <a:r>
              <a:rPr lang="tr-TR" sz="2200" dirty="0" smtClean="0"/>
              <a:t>-Mütevelli Heyet // Rektör yardımcıları, danışmanları </a:t>
            </a:r>
            <a:br>
              <a:rPr lang="tr-TR" sz="2200" dirty="0" smtClean="0"/>
            </a:br>
            <a:r>
              <a:rPr lang="tr-TR" sz="2200" dirty="0" smtClean="0"/>
              <a:t>-Görev tanımları ve iş akış süreçleri </a:t>
            </a:r>
            <a:br>
              <a:rPr lang="tr-TR" sz="2200" dirty="0" smtClean="0"/>
            </a:br>
            <a:r>
              <a:rPr lang="tr-TR" sz="2200" dirty="0" smtClean="0"/>
              <a:t>-Öğrenci katılımı (yönetim ve kalite komisyonu, özellikle) </a:t>
            </a:r>
            <a:br>
              <a:rPr lang="tr-TR" sz="2200" dirty="0" smtClean="0"/>
            </a:br>
            <a:r>
              <a:rPr lang="tr-TR" sz="2200" dirty="0" smtClean="0"/>
              <a:t>-İç ve dış paydaş platformları, yerel yönetim ilişkileri  </a:t>
            </a:r>
            <a:r>
              <a:rPr lang="tr-TR" sz="2200" i="1" dirty="0" smtClean="0"/>
              <a:t>-  eğitim programları + strateji geliştirme</a:t>
            </a:r>
            <a:r>
              <a:rPr lang="tr-TR" sz="2200" dirty="0" smtClean="0"/>
              <a:t> </a:t>
            </a:r>
            <a:br>
              <a:rPr lang="tr-TR" sz="2200" dirty="0" smtClean="0"/>
            </a:br>
            <a:r>
              <a:rPr lang="tr-TR" sz="2200" dirty="0" smtClean="0"/>
              <a:t>-Bilgi yönetim sistemi, entegre?</a:t>
            </a:r>
            <a:r>
              <a:rPr lang="tr-TR" sz="2200" i="1" dirty="0" smtClean="0"/>
              <a:t> (KIDR-web- faaliyet raporları - tüm raporlar aynı sayıları vermeli!! )</a:t>
            </a:r>
            <a:r>
              <a:rPr lang="tr-TR" sz="2200" dirty="0" smtClean="0"/>
              <a:t>  </a:t>
            </a:r>
            <a:br>
              <a:rPr lang="tr-TR" sz="2200" dirty="0" smtClean="0"/>
            </a:br>
            <a:r>
              <a:rPr lang="tr-TR" sz="2200" dirty="0" smtClean="0"/>
              <a:t>-Verilerin güvenliği  </a:t>
            </a:r>
            <a:br>
              <a:rPr lang="tr-TR" sz="2200" dirty="0" smtClean="0"/>
            </a:br>
            <a:r>
              <a:rPr lang="tr-TR" sz="2200" dirty="0" smtClean="0"/>
              <a:t>-Destek hizmetleri kalitesi </a:t>
            </a:r>
            <a:br>
              <a:rPr lang="tr-TR" sz="2200" dirty="0" smtClean="0"/>
            </a:br>
            <a:r>
              <a:rPr lang="tr-TR" sz="2200" dirty="0" smtClean="0"/>
              <a:t>-Kamuoyunu bilgilendirme </a:t>
            </a:r>
            <a:r>
              <a:rPr lang="tr-TR" sz="2200" i="1" dirty="0" smtClean="0"/>
              <a:t>- web sayfası- doğru, güncel, kolayca erişilebilir bilgi </a:t>
            </a:r>
            <a:r>
              <a:rPr lang="tr-TR" sz="2200" dirty="0" smtClean="0"/>
              <a:t> </a:t>
            </a:r>
            <a:br>
              <a:rPr lang="tr-TR" sz="2200" dirty="0" smtClean="0"/>
            </a:br>
            <a:r>
              <a:rPr lang="tr-TR" sz="2200" dirty="0" smtClean="0"/>
              <a:t>-Hesap verme yöntemleri, içe ve dışa </a:t>
            </a:r>
            <a:br>
              <a:rPr lang="tr-TR" sz="2200" dirty="0" smtClean="0"/>
            </a:br>
            <a:r>
              <a:rPr lang="tr-TR" sz="2200" dirty="0" smtClean="0"/>
              <a:t>-Finans kaynakları, bütçe gelir kalemleri </a:t>
            </a:r>
            <a:r>
              <a:rPr lang="tr-TR" sz="2200" i="1" dirty="0" smtClean="0"/>
              <a:t>(devlet-öğrenci-araştırma-topluma hizmet-hibe)</a:t>
            </a:r>
            <a:r>
              <a:rPr lang="tr-TR" sz="2200" dirty="0" smtClean="0"/>
              <a:t>ve trend                                                               -Harcamaların en büyük 8-10 kaleme dökümü</a:t>
            </a:r>
            <a:endParaRPr lang="tr-TR" sz="2200" dirty="0"/>
          </a:p>
        </p:txBody>
      </p:sp>
      <p:sp>
        <p:nvSpPr>
          <p:cNvPr id="3" name="Slide Number Placeholder 2"/>
          <p:cNvSpPr>
            <a:spLocks noGrp="1"/>
          </p:cNvSpPr>
          <p:nvPr>
            <p:ph type="sldNum" sz="quarter" idx="12"/>
          </p:nvPr>
        </p:nvSpPr>
        <p:spPr/>
        <p:txBody>
          <a:bodyPr/>
          <a:lstStyle/>
          <a:p>
            <a:r>
              <a:rPr lang="tr-TR" dirty="0" smtClean="0"/>
              <a:t>30</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14602"/>
          </a:xfrm>
        </p:spPr>
        <p:txBody>
          <a:bodyPr/>
          <a:lstStyle/>
          <a:p>
            <a:pPr algn="l"/>
            <a:r>
              <a:rPr lang="tr-TR" sz="2800" dirty="0" smtClean="0"/>
              <a:t/>
            </a:r>
            <a:br>
              <a:rPr lang="tr-TR" sz="2800" dirty="0" smtClean="0"/>
            </a:b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4</a:t>
            </a:fld>
            <a:endParaRPr lang="tr-TR"/>
          </a:p>
        </p:txBody>
      </p:sp>
      <p:sp>
        <p:nvSpPr>
          <p:cNvPr id="4" name="Rectangle 3"/>
          <p:cNvSpPr/>
          <p:nvPr/>
        </p:nvSpPr>
        <p:spPr>
          <a:xfrm>
            <a:off x="611560" y="620688"/>
            <a:ext cx="7920880" cy="5478423"/>
          </a:xfrm>
          <a:prstGeom prst="rect">
            <a:avLst/>
          </a:prstGeom>
        </p:spPr>
        <p:txBody>
          <a:bodyPr wrap="square">
            <a:spAutoFit/>
          </a:bodyPr>
          <a:lstStyle/>
          <a:p>
            <a:r>
              <a:rPr lang="tr-TR" sz="2400" b="1" dirty="0" smtClean="0"/>
              <a:t>                    </a:t>
            </a:r>
          </a:p>
          <a:p>
            <a:r>
              <a:rPr lang="tr-TR" sz="2400" b="1" dirty="0" smtClean="0"/>
              <a:t>                       </a:t>
            </a:r>
            <a:r>
              <a:rPr lang="tr-TR" sz="2800" b="1" dirty="0" smtClean="0"/>
              <a:t>Yönetişim politikası</a:t>
            </a:r>
          </a:p>
          <a:p>
            <a:endParaRPr lang="tr-TR" sz="2800" b="1" dirty="0" smtClean="0"/>
          </a:p>
          <a:p>
            <a:r>
              <a:rPr lang="tr-TR" sz="2800" dirty="0" smtClean="0"/>
              <a:t>Yasal düzenleme yanında kurumun tercihlerine açık birçok alan vardır ve bunlarla ilgili kurum duruşu netlik kazanmalıdır; </a:t>
            </a:r>
          </a:p>
          <a:p>
            <a:endParaRPr lang="tr-TR" sz="2800" dirty="0" smtClean="0"/>
          </a:p>
          <a:p>
            <a:pPr>
              <a:buFont typeface="Wingdings"/>
              <a:buChar char=""/>
            </a:pPr>
            <a:r>
              <a:rPr lang="tr-TR" sz="2800" dirty="0" smtClean="0">
                <a:sym typeface="Wingdings"/>
              </a:rPr>
              <a:t> karar verme mekanizmaları (vakıf?) </a:t>
            </a:r>
          </a:p>
          <a:p>
            <a:pPr>
              <a:buFont typeface="Wingdings"/>
              <a:buChar char=""/>
            </a:pPr>
            <a:r>
              <a:rPr lang="tr-TR" sz="2800" dirty="0" smtClean="0"/>
              <a:t> paydaşların kararlara katılımı, </a:t>
            </a:r>
          </a:p>
          <a:p>
            <a:r>
              <a:rPr lang="tr-TR" sz="2800" dirty="0" smtClean="0">
                <a:sym typeface="Wingdings"/>
              </a:rPr>
              <a:t> </a:t>
            </a:r>
            <a:r>
              <a:rPr lang="tr-TR" sz="2800" dirty="0" smtClean="0"/>
              <a:t>bilgi yönetim sistemleri, </a:t>
            </a:r>
          </a:p>
          <a:p>
            <a:r>
              <a:rPr lang="tr-TR" sz="2800" dirty="0" smtClean="0">
                <a:sym typeface="Wingdings"/>
              </a:rPr>
              <a:t> </a:t>
            </a:r>
            <a:r>
              <a:rPr lang="tr-TR" sz="2800" dirty="0" smtClean="0"/>
              <a:t>finansal öncelikler ve hesap verebilirlik, </a:t>
            </a:r>
          </a:p>
          <a:p>
            <a:r>
              <a:rPr lang="tr-TR" sz="2800" dirty="0" smtClean="0">
                <a:sym typeface="Wingdings"/>
              </a:rPr>
              <a:t>  </a:t>
            </a:r>
            <a:r>
              <a:rPr lang="tr-TR" sz="2800" dirty="0" smtClean="0"/>
              <a:t>...</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6178698"/>
          </a:xfrm>
        </p:spPr>
        <p:txBody>
          <a:bodyPr/>
          <a:lstStyle/>
          <a:p>
            <a:pPr algn="l"/>
            <a:r>
              <a:rPr lang="tr-TR" sz="2400" b="1" dirty="0" smtClean="0"/>
              <a:t>                   </a:t>
            </a:r>
            <a:br>
              <a:rPr lang="tr-TR" sz="2400" b="1" dirty="0" smtClean="0"/>
            </a:br>
            <a:r>
              <a:rPr lang="tr-TR" sz="2800" b="1" dirty="0" smtClean="0"/>
              <a:t>               Eğitim-öğretim politikası</a:t>
            </a:r>
            <a:r>
              <a:rPr lang="tr-TR" sz="2800" dirty="0" smtClean="0"/>
              <a:t> </a:t>
            </a:r>
            <a:r>
              <a:rPr lang="tr-TR" sz="2800" dirty="0" smtClean="0">
                <a:solidFill>
                  <a:srgbClr val="0000FF"/>
                </a:solidFill>
              </a:rPr>
              <a:t>(yalın, somut, gerçekci, sürdürülebilir, paylaşılan, bilinen)</a:t>
            </a:r>
            <a:r>
              <a:rPr lang="tr-TR" sz="2800" dirty="0" smtClean="0"/>
              <a:t/>
            </a:r>
            <a:br>
              <a:rPr lang="tr-TR" sz="2800" dirty="0" smtClean="0"/>
            </a:br>
            <a:r>
              <a:rPr lang="tr-TR" sz="2800" dirty="0" smtClean="0"/>
              <a:t/>
            </a:r>
            <a:br>
              <a:rPr lang="tr-TR" sz="2800" dirty="0" smtClean="0"/>
            </a:br>
            <a:r>
              <a:rPr lang="tr-TR" sz="2800" dirty="0" smtClean="0">
                <a:sym typeface="Wingdings"/>
              </a:rPr>
              <a:t>  </a:t>
            </a:r>
            <a:r>
              <a:rPr lang="tr-TR" sz="2800" dirty="0" smtClean="0"/>
              <a:t>kurumun eğitime bakış açısı, önceliği, </a:t>
            </a:r>
            <a:br>
              <a:rPr lang="tr-TR" sz="2800" dirty="0" smtClean="0"/>
            </a:br>
            <a:r>
              <a:rPr lang="tr-TR" sz="2800" dirty="0" smtClean="0">
                <a:sym typeface="Wingdings"/>
              </a:rPr>
              <a:t>  </a:t>
            </a:r>
            <a:r>
              <a:rPr lang="tr-TR" sz="2800" dirty="0" smtClean="0"/>
              <a:t>araştırma fonksiyonu ile olan ilişkisi, </a:t>
            </a:r>
            <a:br>
              <a:rPr lang="tr-TR" sz="2800" dirty="0" smtClean="0"/>
            </a:br>
            <a:r>
              <a:rPr lang="tr-TR" sz="2800" dirty="0" smtClean="0">
                <a:sym typeface="Wingdings"/>
              </a:rPr>
              <a:t>  </a:t>
            </a:r>
            <a:r>
              <a:rPr lang="tr-TR" sz="2800" dirty="0" smtClean="0"/>
              <a:t>öğrenci sayıları ve öğrenci-öğretim üyesi oranlarının kısa ve uzun vade hedefleri,  </a:t>
            </a:r>
            <a:br>
              <a:rPr lang="tr-TR" sz="2800" dirty="0" smtClean="0"/>
            </a:br>
            <a:r>
              <a:rPr lang="tr-TR" sz="2800" dirty="0" smtClean="0">
                <a:sym typeface="Wingdings"/>
              </a:rPr>
              <a:t>  </a:t>
            </a:r>
            <a:r>
              <a:rPr lang="tr-TR" sz="2800" dirty="0" smtClean="0"/>
              <a:t>lisans/lisansüstü dengeleri, </a:t>
            </a:r>
            <a:br>
              <a:rPr lang="tr-TR" sz="2800" dirty="0" smtClean="0"/>
            </a:br>
            <a:r>
              <a:rPr lang="tr-TR" sz="2800" dirty="0" smtClean="0">
                <a:sym typeface="Wingdings"/>
              </a:rPr>
              <a:t>  </a:t>
            </a:r>
            <a:r>
              <a:rPr lang="tr-TR" sz="2800" dirty="0" smtClean="0"/>
              <a:t>bölüm ve diploma programı hedefleri, </a:t>
            </a:r>
            <a:br>
              <a:rPr lang="tr-TR" sz="2800" dirty="0" smtClean="0"/>
            </a:br>
            <a:r>
              <a:rPr lang="tr-TR" sz="2800" dirty="0" smtClean="0">
                <a:sym typeface="Wingdings"/>
              </a:rPr>
              <a:t>  </a:t>
            </a:r>
            <a:r>
              <a:rPr lang="tr-TR" sz="2800" dirty="0" smtClean="0"/>
              <a:t>ölçme ve değerlendirme ilkeleri, </a:t>
            </a:r>
            <a:br>
              <a:rPr lang="tr-TR" sz="2800" dirty="0" smtClean="0"/>
            </a:br>
            <a:r>
              <a:rPr lang="tr-TR" sz="2800" dirty="0" smtClean="0">
                <a:sym typeface="Wingdings"/>
              </a:rPr>
              <a:t>  </a:t>
            </a:r>
            <a:r>
              <a:rPr lang="tr-TR" sz="2800" dirty="0" smtClean="0"/>
              <a:t>organizasyonel yapısı, </a:t>
            </a:r>
            <a:br>
              <a:rPr lang="tr-TR" sz="2800" dirty="0" smtClean="0"/>
            </a:br>
            <a:r>
              <a:rPr lang="tr-TR" sz="2800" dirty="0" smtClean="0">
                <a:sym typeface="Wingdings"/>
              </a:rPr>
              <a:t>  </a:t>
            </a:r>
            <a:r>
              <a:rPr lang="tr-TR" sz="2800" dirty="0" smtClean="0"/>
              <a:t>performans izleme ve kaliteyi iyileştirme tercih ve yöntemleri </a:t>
            </a:r>
            <a:br>
              <a:rPr lang="tr-TR" sz="2800" dirty="0" smtClean="0"/>
            </a:br>
            <a:r>
              <a:rPr lang="tr-TR" sz="2800" dirty="0" smtClean="0">
                <a:sym typeface="Wingdings"/>
              </a:rPr>
              <a:t>   </a:t>
            </a:r>
            <a:r>
              <a:rPr lang="tr-TR" sz="2800" dirty="0" smtClean="0"/>
              <a:t>...</a:t>
            </a:r>
            <a:r>
              <a:rPr lang="tr-TR" sz="2400" dirty="0" smtClean="0"/>
              <a:t/>
            </a:r>
            <a:br>
              <a:rPr lang="tr-TR" sz="2400" dirty="0" smtClean="0"/>
            </a:br>
            <a:endParaRPr lang="tr-TR" sz="24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5</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6178698"/>
          </a:xfrm>
        </p:spPr>
        <p:txBody>
          <a:bodyPr/>
          <a:lstStyle/>
          <a:p>
            <a:pPr algn="l"/>
            <a:r>
              <a:rPr lang="tr-TR" sz="2400" b="1" dirty="0" smtClean="0"/>
              <a:t>                      </a:t>
            </a:r>
            <a:br>
              <a:rPr lang="tr-TR" sz="2400" b="1" dirty="0" smtClean="0"/>
            </a:br>
            <a:r>
              <a:rPr lang="tr-TR" sz="2400" b="1" dirty="0" smtClean="0"/>
              <a:t>                      </a:t>
            </a:r>
            <a:r>
              <a:rPr lang="tr-TR" sz="2800" b="1" dirty="0" smtClean="0"/>
              <a:t>Araştırma politikası</a:t>
            </a:r>
            <a:r>
              <a:rPr lang="tr-TR" sz="2800" dirty="0" smtClean="0"/>
              <a:t> </a:t>
            </a:r>
            <a:br>
              <a:rPr lang="tr-TR" sz="2800" dirty="0" smtClean="0"/>
            </a:br>
            <a:r>
              <a:rPr lang="tr-TR" sz="2800" dirty="0" smtClean="0">
                <a:sym typeface="Wingdings"/>
              </a:rPr>
              <a:t>  </a:t>
            </a:r>
            <a:r>
              <a:rPr lang="tr-TR" sz="2800" dirty="0" smtClean="0"/>
              <a:t>kurumun araştırmaya bakış açısı, önceliği, </a:t>
            </a:r>
            <a:br>
              <a:rPr lang="tr-TR" sz="2800" dirty="0" smtClean="0"/>
            </a:br>
            <a:r>
              <a:rPr lang="tr-TR" sz="2800" dirty="0" smtClean="0">
                <a:sym typeface="Wingdings"/>
              </a:rPr>
              <a:t>  </a:t>
            </a:r>
            <a:r>
              <a:rPr lang="tr-TR" sz="2800" dirty="0" smtClean="0"/>
              <a:t>eğitim fonksiyonu ile olan ilişkisi, </a:t>
            </a:r>
            <a:br>
              <a:rPr lang="tr-TR" sz="2800" dirty="0" smtClean="0"/>
            </a:br>
            <a:r>
              <a:rPr lang="tr-TR" sz="2800" dirty="0" smtClean="0">
                <a:sym typeface="Wingdings"/>
              </a:rPr>
              <a:t>  </a:t>
            </a:r>
            <a:r>
              <a:rPr lang="tr-TR" sz="2800" dirty="0" smtClean="0"/>
              <a:t>öğretim üyelerinden beklenen araştırma yoğunluğu,</a:t>
            </a:r>
            <a:br>
              <a:rPr lang="tr-TR" sz="2800" dirty="0" smtClean="0"/>
            </a:br>
            <a:r>
              <a:rPr lang="tr-TR" sz="2800" dirty="0" smtClean="0">
                <a:sym typeface="Wingdings"/>
              </a:rPr>
              <a:t>  </a:t>
            </a:r>
            <a:r>
              <a:rPr lang="tr-TR" sz="2800" dirty="0" smtClean="0"/>
              <a:t>araştırmayı geliştirme için nasıl bir yönetimi benimsediği,</a:t>
            </a:r>
            <a:br>
              <a:rPr lang="tr-TR" sz="2800" dirty="0" smtClean="0"/>
            </a:br>
            <a:r>
              <a:rPr lang="tr-TR" sz="2800" dirty="0" smtClean="0">
                <a:sym typeface="Wingdings"/>
              </a:rPr>
              <a:t>  </a:t>
            </a:r>
            <a:r>
              <a:rPr lang="tr-TR" sz="2800" dirty="0" smtClean="0"/>
              <a:t>araştırma destek birimleri ve gelişme hedefleri, </a:t>
            </a:r>
            <a:br>
              <a:rPr lang="tr-TR" sz="2800" dirty="0" smtClean="0"/>
            </a:br>
            <a:r>
              <a:rPr lang="tr-TR" sz="2800" dirty="0" smtClean="0">
                <a:sym typeface="Wingdings"/>
              </a:rPr>
              <a:t>  </a:t>
            </a:r>
            <a:r>
              <a:rPr lang="tr-TR" sz="2800" dirty="0" smtClean="0"/>
              <a:t>kurumsal araştırma tercihleri, </a:t>
            </a:r>
            <a:br>
              <a:rPr lang="tr-TR" sz="2800" dirty="0" smtClean="0"/>
            </a:br>
            <a:r>
              <a:rPr lang="tr-TR" sz="2800" dirty="0" smtClean="0">
                <a:sym typeface="Wingdings"/>
              </a:rPr>
              <a:t>  </a:t>
            </a:r>
            <a:r>
              <a:rPr lang="tr-TR" sz="2800" dirty="0" smtClean="0"/>
              <a:t>kurumun önde gelen araştırma odakları, </a:t>
            </a:r>
            <a:br>
              <a:rPr lang="tr-TR" sz="2800" dirty="0" smtClean="0"/>
            </a:br>
            <a:r>
              <a:rPr lang="tr-TR" sz="2800" dirty="0" smtClean="0">
                <a:sym typeface="Wingdings"/>
              </a:rPr>
              <a:t>  </a:t>
            </a:r>
            <a:r>
              <a:rPr lang="tr-TR" sz="2800" dirty="0" smtClean="0"/>
              <a:t>kısa ve uzun vadede erişilmek istenen mükemmeliyet merkezleri, </a:t>
            </a:r>
            <a:br>
              <a:rPr lang="tr-TR" sz="2800" dirty="0" smtClean="0"/>
            </a:br>
            <a:r>
              <a:rPr lang="tr-TR" sz="2800" dirty="0" smtClean="0">
                <a:sym typeface="Wingdings"/>
              </a:rPr>
              <a:t>  </a:t>
            </a:r>
            <a:r>
              <a:rPr lang="tr-TR" sz="2800" dirty="0" smtClean="0"/>
              <a:t>kurumun özellikle beyan etmek istediği araştırma vurguları </a:t>
            </a:r>
            <a:br>
              <a:rPr lang="tr-TR" sz="2800" dirty="0" smtClean="0"/>
            </a:br>
            <a:r>
              <a:rPr lang="tr-TR" sz="2800" dirty="0" smtClean="0">
                <a:sym typeface="Wingdings"/>
              </a:rPr>
              <a:t>   </a:t>
            </a:r>
            <a:r>
              <a:rPr lang="tr-TR" sz="2800" dirty="0" smtClean="0"/>
              <a:t>...</a:t>
            </a:r>
            <a:br>
              <a:rPr lang="tr-TR" sz="2800" dirty="0" smtClean="0"/>
            </a:b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6</a:t>
            </a:fld>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lstStyle/>
          <a:p>
            <a:pPr algn="l"/>
            <a:r>
              <a:rPr lang="tr-TR" sz="2400" b="1" dirty="0" smtClean="0"/>
              <a:t>                  </a:t>
            </a:r>
            <a:r>
              <a:rPr lang="tr-TR" sz="2800" b="1" dirty="0" smtClean="0"/>
              <a:t>Topluma hizmet politikası</a:t>
            </a:r>
            <a:r>
              <a:rPr lang="tr-TR" sz="2800" dirty="0" smtClean="0"/>
              <a:t> </a:t>
            </a:r>
            <a:br>
              <a:rPr lang="tr-TR" sz="2800" dirty="0" smtClean="0"/>
            </a:br>
            <a:r>
              <a:rPr lang="tr-TR" sz="2800" dirty="0" smtClean="0"/>
              <a:t>Aşağıdaki konuları ele alan ve yıllık meblağları veya oranları, yıllar içindeki eğilimi, stratejileri, mekanizmaları, organizasyon yapısını, zamanlamayı, geliştirme çerçevesini kısaca özetleyen bir metin olabilir:</a:t>
            </a:r>
            <a:br>
              <a:rPr lang="tr-TR" sz="2800" dirty="0" smtClean="0"/>
            </a:br>
            <a:r>
              <a:rPr lang="tr-TR" sz="2800" dirty="0" smtClean="0"/>
              <a:t/>
            </a:r>
            <a:br>
              <a:rPr lang="tr-TR" sz="2800" dirty="0" smtClean="0"/>
            </a:br>
            <a:r>
              <a:rPr lang="tr-TR" sz="2800" dirty="0" smtClean="0">
                <a:sym typeface="Wingdings"/>
              </a:rPr>
              <a:t></a:t>
            </a:r>
            <a:r>
              <a:rPr lang="tr-TR" sz="2800" dirty="0" smtClean="0"/>
              <a:t>Sosyal sorumluluk (ücretsiz hizmetler),</a:t>
            </a:r>
            <a:br>
              <a:rPr lang="tr-TR" sz="2800" dirty="0" smtClean="0"/>
            </a:br>
            <a:r>
              <a:rPr lang="tr-TR" sz="2800" dirty="0" smtClean="0">
                <a:sym typeface="Wingdings"/>
              </a:rPr>
              <a:t> </a:t>
            </a:r>
            <a:r>
              <a:rPr lang="tr-TR" sz="2800" dirty="0" smtClean="0"/>
              <a:t>Bilgi ve teknoloji transferi,</a:t>
            </a:r>
            <a:br>
              <a:rPr lang="tr-TR" sz="2800" dirty="0" smtClean="0"/>
            </a:br>
            <a:r>
              <a:rPr lang="tr-TR" sz="2800" dirty="0" smtClean="0">
                <a:sym typeface="Wingdings"/>
              </a:rPr>
              <a:t> </a:t>
            </a:r>
            <a:r>
              <a:rPr lang="tr-TR" sz="2800" dirty="0" smtClean="0"/>
              <a:t>Tesis yönetimi (kira gelirleri, laboratuvar hizmetleri, vb),</a:t>
            </a:r>
            <a:br>
              <a:rPr lang="tr-TR" sz="2800" dirty="0" smtClean="0"/>
            </a:br>
            <a:r>
              <a:rPr lang="tr-TR" sz="2800" dirty="0" smtClean="0">
                <a:sym typeface="Wingdings"/>
              </a:rPr>
              <a:t> </a:t>
            </a:r>
            <a:r>
              <a:rPr lang="tr-TR" sz="2800" dirty="0" smtClean="0"/>
              <a:t>Yaşam boyu öğrenme,</a:t>
            </a:r>
            <a:br>
              <a:rPr lang="tr-TR" sz="2800" dirty="0" smtClean="0"/>
            </a:br>
            <a:r>
              <a:rPr lang="tr-TR" sz="2800" dirty="0" smtClean="0">
                <a:sym typeface="Wingdings"/>
              </a:rPr>
              <a:t> </a:t>
            </a:r>
            <a:r>
              <a:rPr lang="tr-TR" sz="2800" dirty="0" smtClean="0"/>
              <a:t>Diğer, kuruma has konular.</a:t>
            </a:r>
            <a:br>
              <a:rPr lang="tr-TR" sz="2800" dirty="0" smtClean="0"/>
            </a:b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7</a:t>
            </a:fld>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lstStyle/>
          <a:p>
            <a:pPr algn="l"/>
            <a:r>
              <a:rPr lang="tr-TR" sz="2400" dirty="0" smtClean="0"/>
              <a:t> </a:t>
            </a:r>
            <a:br>
              <a:rPr lang="tr-TR" sz="2400" dirty="0" smtClean="0"/>
            </a:br>
            <a:r>
              <a:rPr lang="tr-TR" sz="2400" dirty="0" smtClean="0"/>
              <a:t>                     </a:t>
            </a:r>
            <a:r>
              <a:rPr lang="tr-TR" sz="2800" b="1" dirty="0" smtClean="0"/>
              <a:t>Uluslararasılaşma politikası</a:t>
            </a:r>
            <a:r>
              <a:rPr lang="tr-TR" sz="2800" dirty="0" smtClean="0"/>
              <a:t> </a:t>
            </a:r>
            <a:br>
              <a:rPr lang="tr-TR" sz="2800" dirty="0" smtClean="0"/>
            </a:br>
            <a:r>
              <a:rPr lang="tr-TR" sz="2800" dirty="0" smtClean="0"/>
              <a:t>Aşağıdaki konuları ele alan ve kurum stratejilerini, süreç ve mekanizmalarını, organizasyon yapısını, zamanlamayı, geliştirme çerçevesini ve hedeflerini kısaca özetleyen bir metin olabilir:</a:t>
            </a:r>
            <a:br>
              <a:rPr lang="tr-TR" sz="2800" dirty="0" smtClean="0"/>
            </a:br>
            <a:r>
              <a:rPr lang="tr-TR" sz="2800" dirty="0" smtClean="0"/>
              <a:t/>
            </a:r>
            <a:br>
              <a:rPr lang="tr-TR" sz="2800" dirty="0" smtClean="0"/>
            </a:br>
            <a:r>
              <a:rPr lang="tr-TR" sz="2800" dirty="0" smtClean="0">
                <a:sym typeface="Wingdings"/>
              </a:rPr>
              <a:t>  </a:t>
            </a:r>
            <a:r>
              <a:rPr lang="tr-TR" sz="2800" dirty="0" smtClean="0"/>
              <a:t>Erasmus ( öğrenci, staj, akademik personel, idari personel),</a:t>
            </a:r>
            <a:br>
              <a:rPr lang="tr-TR" sz="2800" dirty="0" smtClean="0"/>
            </a:br>
            <a:r>
              <a:rPr lang="tr-TR" sz="2800" dirty="0" smtClean="0">
                <a:sym typeface="Wingdings"/>
              </a:rPr>
              <a:t>  </a:t>
            </a:r>
            <a:r>
              <a:rPr lang="tr-TR" sz="2800" dirty="0" smtClean="0"/>
              <a:t>Diploma programlarına kayıtlı uluslararası öğrenci, </a:t>
            </a:r>
            <a:br>
              <a:rPr lang="tr-TR" sz="2800" dirty="0" smtClean="0"/>
            </a:br>
            <a:r>
              <a:rPr lang="tr-TR" sz="2800" dirty="0" smtClean="0">
                <a:sym typeface="Wingdings"/>
              </a:rPr>
              <a:t>  </a:t>
            </a:r>
            <a:r>
              <a:rPr lang="tr-TR" sz="2800" dirty="0" smtClean="0"/>
              <a:t>Maaşlı uluslararası akademik personel,</a:t>
            </a:r>
            <a:br>
              <a:rPr lang="tr-TR" sz="2800" dirty="0" smtClean="0"/>
            </a:br>
            <a:r>
              <a:rPr lang="tr-TR" sz="2800" dirty="0" smtClean="0">
                <a:sym typeface="Wingdings"/>
              </a:rPr>
              <a:t>  </a:t>
            </a:r>
            <a:r>
              <a:rPr lang="tr-TR" sz="2800" dirty="0" smtClean="0"/>
              <a:t>Araştırma takımları, projeleri, yayınları çerçevesindeki uluslararası araştırmacı,</a:t>
            </a:r>
            <a:br>
              <a:rPr lang="tr-TR" sz="2800" dirty="0" smtClean="0"/>
            </a:br>
            <a:r>
              <a:rPr lang="tr-TR" sz="2800" dirty="0" smtClean="0">
                <a:sym typeface="Wingdings"/>
              </a:rPr>
              <a:t>  </a:t>
            </a:r>
            <a:r>
              <a:rPr lang="tr-TR" sz="2800" dirty="0" smtClean="0"/>
              <a:t>Uluslararası ağlar ve organizasyonlar. </a:t>
            </a:r>
            <a:r>
              <a:rPr lang="tr-TR" sz="2400" dirty="0" smtClean="0"/>
              <a:t/>
            </a:r>
            <a:br>
              <a:rPr lang="tr-TR" sz="2400" dirty="0" smtClean="0"/>
            </a:br>
            <a:endParaRPr lang="tr-TR" sz="24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8</a:t>
            </a:fld>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lstStyle/>
          <a:p>
            <a:pPr lvl="0" algn="l"/>
            <a:r>
              <a:rPr lang="tr-TR" sz="2800" b="1" dirty="0" smtClean="0"/>
              <a:t>                  Kalite güvence politikası</a:t>
            </a:r>
            <a:r>
              <a:rPr lang="tr-TR" sz="2800" dirty="0" smtClean="0"/>
              <a:t> (1)</a:t>
            </a:r>
            <a:br>
              <a:rPr lang="tr-TR" sz="2800" dirty="0" smtClean="0"/>
            </a:br>
            <a:r>
              <a:rPr lang="tr-TR" sz="2800" dirty="0" smtClean="0">
                <a:sym typeface="Wingdings"/>
              </a:rPr>
              <a:t> </a:t>
            </a:r>
            <a:r>
              <a:rPr lang="tr-TR" sz="2800" dirty="0" smtClean="0"/>
              <a:t>kurumun kalite güvence stratejisi,</a:t>
            </a:r>
            <a:br>
              <a:rPr lang="tr-TR" sz="2800" dirty="0" smtClean="0"/>
            </a:br>
            <a:r>
              <a:rPr lang="tr-TR" sz="2800" dirty="0" smtClean="0">
                <a:sym typeface="Wingdings"/>
              </a:rPr>
              <a:t> </a:t>
            </a:r>
            <a:r>
              <a:rPr lang="tr-TR" sz="2800" dirty="0" smtClean="0"/>
              <a:t>kurumdaki eğitim ve araştırma ilişkisi,</a:t>
            </a:r>
            <a:br>
              <a:rPr lang="tr-TR" sz="2800" dirty="0" smtClean="0"/>
            </a:br>
            <a:r>
              <a:rPr lang="tr-TR" sz="2800" dirty="0" smtClean="0">
                <a:sym typeface="Wingdings"/>
              </a:rPr>
              <a:t> </a:t>
            </a:r>
            <a:r>
              <a:rPr lang="tr-TR" sz="2800" dirty="0" smtClean="0"/>
              <a:t>kalite güvence uygulamaları, yani mekanizmaları ve süreçleri, </a:t>
            </a:r>
            <a:br>
              <a:rPr lang="tr-TR" sz="2800" dirty="0" smtClean="0"/>
            </a:br>
            <a:r>
              <a:rPr lang="tr-TR" sz="2800" dirty="0" smtClean="0">
                <a:sym typeface="Wingdings"/>
              </a:rPr>
              <a:t> </a:t>
            </a:r>
            <a:r>
              <a:rPr lang="tr-TR" sz="2800" dirty="0" smtClean="0"/>
              <a:t>kalite güvence organizasyonu/ örgütlenmesi,</a:t>
            </a:r>
            <a:br>
              <a:rPr lang="tr-TR" sz="2800" dirty="0" smtClean="0"/>
            </a:br>
            <a:r>
              <a:rPr lang="tr-TR" sz="2800" dirty="0" smtClean="0">
                <a:sym typeface="Wingdings"/>
              </a:rPr>
              <a:t> </a:t>
            </a:r>
            <a:r>
              <a:rPr lang="tr-TR" sz="2800" dirty="0" smtClean="0"/>
              <a:t>program, bölüm, fakülte, rektörlük ve idari birimlerin sorumlulukları ve konumları,</a:t>
            </a:r>
            <a:br>
              <a:rPr lang="tr-TR" sz="2800" dirty="0" smtClean="0"/>
            </a:br>
            <a:r>
              <a:rPr lang="tr-TR" sz="2800" dirty="0" smtClean="0">
                <a:sym typeface="Wingdings"/>
              </a:rPr>
              <a:t> </a:t>
            </a:r>
            <a:r>
              <a:rPr lang="tr-TR" sz="2800" dirty="0" smtClean="0"/>
              <a:t>eğitim-araştırma-topluma hizmet- yönetişim-uluslararasılaşma alanlarına uygulama çerçevesi,</a:t>
            </a:r>
            <a:br>
              <a:rPr lang="tr-TR" sz="2800" dirty="0" smtClean="0"/>
            </a:br>
            <a:r>
              <a:rPr lang="tr-TR" sz="2800" dirty="0" smtClean="0">
                <a:sym typeface="Wingdings"/>
              </a:rPr>
              <a:t> </a:t>
            </a:r>
            <a:r>
              <a:rPr lang="tr-TR" sz="2800" dirty="0" smtClean="0"/>
              <a:t>öğrenci ya da çalışana karşı her türlü hoşgörüsüzlük veya ayrımcılığa karşı koruma,</a:t>
            </a: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9</a:t>
            </a:fld>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3112</TotalTime>
  <Words>1046</Words>
  <Application>Microsoft Office PowerPoint</Application>
  <PresentationFormat>On-screen Show (4:3)</PresentationFormat>
  <Paragraphs>199</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Default Design</vt:lpstr>
      <vt:lpstr>  KURUM  İÇ KALİTE GÜVENCE      SİSTEMİ VE KİDR ...    02 Mayıs 2018, Ankara  Prof. Dr. Öktem Vardar www.oktemvardar.com      </vt:lpstr>
      <vt:lpstr>                            Kavramlar: İç Kalite Güvence Sistemi  Kalite Kültürü  İç değerlendirme süreci – yıllık (takvim)/ 4-5 yıllık  KİDR – Dış Değerlendirme ilişkisi  KİDR’in iç değerlendirme mekanizmaları ile ilişkilendirilmesi  kurum etkinlikleri: eğitim-öğretim, araştırma, topluma hizmet, yönetişim, uluslararasılaşma, kalite güvence. (İngilizce terimler hususunda beni bağışlayın)  </vt:lpstr>
      <vt:lpstr>İç Kalite Güvence // KİDR Hazırlama :</vt:lpstr>
      <vt:lpstr> </vt:lpstr>
      <vt:lpstr>                                   Eğitim-öğretim politikası (yalın, somut, gerçekci, sürdürülebilir, paylaşılan, bilinen)    kurumun eğitime bakış açısı, önceliği,    araştırma fonksiyonu ile olan ilişkisi,    öğrenci sayıları ve öğrenci-öğretim üyesi oranlarının kısa ve uzun vade hedefleri,     lisans/lisansüstü dengeleri,    bölüm ve diploma programı hedefleri,    ölçme ve değerlendirme ilkeleri,    organizasyonel yapısı,    performans izleme ve kaliteyi iyileştirme tercih ve yöntemleri     ... </vt:lpstr>
      <vt:lpstr>                                             Araştırma politikası    kurumun araştırmaya bakış açısı, önceliği,    eğitim fonksiyonu ile olan ilişkisi,    öğretim üyelerinden beklenen araştırma yoğunluğu,   araştırmayı geliştirme için nasıl bir yönetimi benimsediği,   araştırma destek birimleri ve gelişme hedefleri,    kurumsal araştırma tercihleri,    kurumun önde gelen araştırma odakları,    kısa ve uzun vadede erişilmek istenen mükemmeliyet merkezleri,    kurumun özellikle beyan etmek istediği araştırma vurguları     ... </vt:lpstr>
      <vt:lpstr>                  Topluma hizmet politikası  Aşağıdaki konuları ele alan ve yıllık meblağları veya oranları, yıllar içindeki eğilimi, stratejileri, mekanizmaları, organizasyon yapısını, zamanlamayı, geliştirme çerçevesini kısaca özetleyen bir metin olabilir:  Sosyal sorumluluk (ücretsiz hizmetler),  Bilgi ve teknoloji transferi,  Tesis yönetimi (kira gelirleri, laboratuvar hizmetleri, vb),  Yaşam boyu öğrenme,  Diğer, kuruma has konular. </vt:lpstr>
      <vt:lpstr>                       Uluslararasılaşma politikası  Aşağıdaki konuları ele alan ve kurum stratejilerini, süreç ve mekanizmalarını, organizasyon yapısını, zamanlamayı, geliştirme çerçevesini ve hedeflerini kısaca özetleyen bir metin olabilir:    Erasmus ( öğrenci, staj, akademik personel, idari personel),   Diploma programlarına kayıtlı uluslararası öğrenci,    Maaşlı uluslararası akademik personel,   Araştırma takımları, projeleri, yayınları çerçevesindeki uluslararası araştırmacı,   Uluslararası ağlar ve organizasyonlar.  </vt:lpstr>
      <vt:lpstr>                  Kalite güvence politikası (1)  kurumun kalite güvence stratejisi,  kurumdaki eğitim ve araştırma ilişkisi,  kalite güvence uygulamaları, yani mekanizmaları ve süreçleri,   kalite güvence organizasyonu/ örgütlenmesi,  program, bölüm, fakülte, rektörlük ve idari birimlerin sorumlulukları ve konumları,  eğitim-araştırma-topluma hizmet- yönetişim-uluslararasılaşma alanlarına uygulama çerçevesi,  öğrenci ya da çalışana karşı her türlü hoşgörüsüzlük veya ayrımcılığa karşı koruma,</vt:lpstr>
      <vt:lpstr>                    Kalite güvence politikası (2)  kalite güvence politikasının izleme ve gözden geçirme yöntemleri,  kalite güvence sisteminin kurum içi sahiplenilme durumu,   çalışanlardaki politika farkındalığının izlenmesi,  kurumsal kalite politikasının fakültelere nasıl yansıyacağı,  kalite güvence sisteminde dış paydaşların rolü,  iç ve dış paydaşlara hesap verme yaklaşımları,  akademik dürüstlük, özgürlük için ve akademik sahtekarlığa karşı destekler,</vt:lpstr>
      <vt:lpstr>5 dk içinde Üniversitenizin bir alandaki politikasını yazar mısınız? yönetim sistemi eğitim-öğretim araştırma topluma hizmet kalite güvence uluslararasılaşma</vt:lpstr>
      <vt:lpstr>                    İç kalite güvence sistemi    1. Kurumun kalite güvence politikasını,   2. Eğitim-öğretim standartlarını,  3. Araştırma standartlarını,  4. Topluma hizmet standartlarını,  5. Uluslararasılaşma standartlarını,  6. Yönetişim standartlarını,        7. Bu standartlara uygun akademik yaşamın kanıtlarını veya  iyileştirme adımlarını içermelidir. </vt:lpstr>
      <vt:lpstr>                    İç kalite güvence sistemi    1. Kurumun kalite güvence politikasını,   2. Eğitim-öğretim standartlarını,  3. Araştırma standartlarını,  4. Topluma hizmet standartlarını,  5. Uluslararasılaşma standartlarını,  6. Yönetişim standartlarını,        7. Bu standartlara uygun akademik yaşamın kanıtlarını veya  iyileştirme adımlarını içermelidir.</vt:lpstr>
      <vt:lpstr>             2. Eğitim-öğretim standartları  Programların tasarımı ve onaylanması Öğrenci merkezli öğrenme ve değerlendirme Öğrenci kabulü, ilerleme, sertifikalandırma Öğretim elemanları Öğrenme kaynakları ve öğrenci desteği Bilgi yönetimi Kamuoyunu bilgilendirme</vt:lpstr>
      <vt:lpstr>  Eğitim-öğretim standartlarından bir örnek: Programların tasarımı ve onaylanması (ESG’ dan alınan)  Kurumların programlarının tasarımı ve onayı için süreçleri olmalıdır. Programlar, öngörülen öğrenme kazanımları dâhil, belirlenmiş hedefleri karşılayacak şekilde tasarlanmalıdır. Bir program sonucunda edinilen yeterlilik açık bir şekilde belirlenmeli, paylaşılmalı; ayrıca, ulusal yeterlilikler çerçevesinin yükseköğrenimdeki uygun seviyesiyle ve sonuçta Avrupa Yükseköğrenim Alanı Yeterlilikler Çerçevesi ile ilişkilendirilmelidir.  Programlar; -kurumsal strateji ile uyumlu tüm program amaçları ile tasarlanmaktadır ve açıkça ifade edilmiş öğrenme kazanımlarına sahiptir; bu kazanımların nasıl izleneceği ve değerlendirileceği planlanmıştır;     </vt:lpstr>
      <vt:lpstr>Programların tasarımı ve onaylanması (devam) -bu çalışma öğrencilerin ve diğer paydaşların katılımıyla tasarlanmaktadır; -dış uzmanlıktan ve referans noktalarından faydalanılmaktadır; -Avrupa Konseyinin yükseköğrenimdeki dört amacını (aktif vatandaşlık, iş yaşamına hazırlama, kişisel gelişim, bilgi toplumu yaratmak ve yaratıcılığı geliştirmek)  yansıtmaktadır; -öğrenci ilerlemesini pürüzsüz sağlayacak şekilde tasarlanmaktadır; -beklenen öğrenci iş yükünü, örneğin AKTS, tanımlamaktadır; -uygun olduğu hallerde iyi tasarlanmış işe yerleştirme/ staj fırsatlarını içermektedir; -resmi kurumsal onay sürecine tabidir; -öğrenme kazanımlarına erişimin kanıtları üretilir; özellikle genel, alana ait olmayan kazanımların değerlendirilmesi üzerinde durulur.</vt:lpstr>
      <vt:lpstr>Programların tasarımı ve onaylanması (devam)   Dersler; -ders kazanımları belirlenmiş ve paylaşılmıştır. -ders kazanımları ile ders verme yöntemleri ve öğrenci performansının değerlendirilme yöntemleri uyumludur (aligned); -ders kazanımları ile program kazanımlarının ilişkisi, ders profilleri, izlenceler ve öğrenci performansının değerlendirilme yöntemleri açıkca ifade edilmiş ve paylaşılmıştır; - bu kazanımların nasıl izleneceği ve değerlendirileceği planlanmıştır.   </vt:lpstr>
      <vt:lpstr>                    İç kalite güvence sistemi    1. Kurumun kalite güvence politikasını,   2. Eğitim-öğretim standartlarını,  3. Araştırma standartlarını,  4. Topluma hizmet standartlarını,  5. Uluslararasılaşma standartlarını,  6. Yönetişim standartlarını,        7. Bu standartlara uygun akademik yaşamın kanıtlarını veya  iyileştirme adımlarını içermelidir.</vt:lpstr>
      <vt:lpstr>Araştırma standartları için örnek (ESG dışı)   Araştırma politikası (s.6), stratejileri Karışmayan (“laissez faires”) ile müdahaleci/ yönlendirici (“interventionist”) kutuplar arasında nerede durulduğu; “policy of selectivity”: temel araştırma- uygulamalı araştırma, disiplin temelli-disiplinler arası/ çok disiplinli araştırmalar, mod I- mod II araştırmalar; tematik tercihler; araştırma desteklerinin yapılandırılması, eğitim -araştırma -araştırmanın ticarileştirilmesi dengesi, araştırma bütçesi ve sürdürülebilirliği;  </vt:lpstr>
      <vt:lpstr>Araştırma politikası, stratejileri (devam) ulusal araştırma önceliklerinin bağlayıcılığı;  benchmarking politikası.  Bu politikaların kurumsallığı, kurum yönetim sisteminin etkisi;   Araştırma yönetimi, örgütlenme, sahiplenme;     Araştırmada odak alanlar (odak alanlar tanımlama politikası varsa) Araştırma çıktıları, kazanımları, performansın izlenmesi Doktora eğitimi Araştırma kaynakları Araştırma kadrosu</vt:lpstr>
      <vt:lpstr>5 dk içinde Üniversitenizin “araştırma standartları” başlıklarını listeler misiniz?</vt:lpstr>
      <vt:lpstr>                    İç kalite güvence sistemi    1. Kurumun kalite güvence politikasını,   2. Eğitim-öğretim standartlarını,  3. Araştırma standartlarını,  4. Topluma hizmet standartlarını,  5. Uluslararasılaşma standartlarını,  6. Yönetişim standartlarını,        7. Bu standartlara uygun akademik yaşamın kanıtlarını veya  iyileştirme adımlarını içermelidir.</vt:lpstr>
      <vt:lpstr>                İç güvence döngüsünün kapatılması  Her bir etkinlik kendi içinde planla-uygula-kontrol et- önlem al (PUKÖ) döngüsünü uygulamalıdır. Özellikle, kurumun geliştirdiği ve yazılı, benimsenmiş ve sistematik olarak uygulanması beklenen standartlara/hedeflere uygun bir “akademik yaşam” sürdürüldüğünün   periodik kanıtlarının üretilmesi, bu kanıtlara göre gelişmeye açık alanların iyileştirilmesi sağlanmalıdır.  Siz nasıl ölçüyorsunuz, önlem alıyorsunuz? KİDR!    Yönetim ve öncelikler...  </vt:lpstr>
      <vt:lpstr>KİDR, kurumun bir önceki takvim yılındaki performansının değerlendirildiği bir dokümandır. Kurumun iç yapısını veya işleyişini betimleyen bir metin değildir; tanıtım veya reklam dokümanı hiç değildir. Belirli tarihler arasındaki (1 Ocak-31 Aralık) faaliyetleri gözden geçiren, analiz eden, yeterliğini/ başarısını irdeleyen, kurumun standartları, hedefleri ve kriterleriyle uyumunu değerlendiren, yıllar içindeki değişimleri ve nedenlerini araştıran, gerektiğinde rakiplerin performansı ile karşılaştıran bir özdeğerlendirme raporudur.   </vt:lpstr>
      <vt:lpstr> KİDR’ın kurumun kendi iç kalite güvence sisteminin bir aracı/ süreci olarak düşünülmesi, planlanması, kullanılması, Kalite Kuruluna sunulmasının yan işlev olarak değerlendirilmesi önerilir.    KİDR ölçütleri: </vt:lpstr>
      <vt:lpstr>                  KALİTE GÜVENCESİ SİSTEMİ   -Misyon, vizyon, hedefler  -Kalite güvence politikası, Kalite Yönetimi (QM), mekanizmaları; kurumsal politikaların fakülte düzeyine yansıması; çalışanların bu politikadan farkındalığı.                                                      -Kalite güvence süreçleri ve takvim yılı temelinde işleyiş  -Stratejik Plan, tüm unsurları    -SP-QA süreçleri ilişkisi   -PUKÖ döngüsü, sahiplenme, tüm katmanlara yayılma   -KPI (T&amp;L, R, StS, G, I) – yazılı, benimsenen, izlenen, kullanılan  -Kurumsal süreklilik   -Kalite Komisyonu/ kalite el kitabı  -KIDR süreci, diğer değerlendirme süreçleri  -Uluslararasılaşma,   "kurumun uluslararasılaşma politikası"</vt:lpstr>
      <vt:lpstr>                                   EĞİTİM – ÖĞRETİM -Kurumun eğitim-öğretim politikası;  Program amaçları, çıktıları: İlan edilmesi, TYYÇ   -Progr tasarımı, LO, uygulama: çıktılar x ders kazanımları eşleştirilmesi, -LO:  gerçekleşmenin değerlendirilmesi, generic/ alana ait olmayan kazanımlar   -Ders kazanımları, ders bilgi paketi/ profili, gerçekleşme  -Paydaş görüşlerinin prog tasarımına yansıması, danışma kurulları -Program güncelleme, gözden geçirme. Öğretim elemanlarının program değerlendirme yöntemleri. İstatistiki göstergelerin izlenme süreci. -İngilizce Hazırlık Okulu, son 5 yıllık eğilimler, başarı/ başarısızlık alanları  -Ders verme metodolojisi: aktif, etkileşimli, öğrenme odaklı  -Müfredat yapısı- zorunlu-seçmeli dengesi. Meslek- meslek dışı dengesi. “genişlik” imkanı : kültürel derinlik, farklı disiplinleri tanıma -Amaç-yöntem-ölçme uyumu: LO, müfredat, yöntem, değerlendirme (alignment)   -Sürekli iyileştirme: çok sınav, bazıları formatif; ödev, proje, portfolyo,...  çıktı temelli değerlendirme (criterion referenced vs norm referenced)</vt:lpstr>
      <vt:lpstr>AKTS, öğrenci iş yükü takibi  Öğrenci anketleri (ders, öğretim üyesi, program, genel memnuniyet)  CTL yapılanması, TIF imkanı, iyi eğitim ödülü, yükseltme kriterleri, akran değerlendirmesi yöntemi, öğretme portfolyosu yöntemi.  Akreditasyon  Öğrenci/ öğretim üyesi oranları, tanımlar  Akademik danışmanlık, etkinliğinin ölçümü  Staj: yapılanma, AKTS kredileri  Hareketlilikte kredi kaybı durumları  Öğrenci şikayetlerinin dikkate alınması, mazeret sınavı  Önceki öğrenmenin tanınması   Mezun izleme; mezun istihdam edilebilirliği; (graduate tracer studies) Öğretim elemanı atama süreçleri, kriterleri;  Öğretim elemanı ders yükleri, ortalama, saçılım; kurumun öğretim üyesinden beklentisi/ standart- kişisel?  SÜ eleman seçimi ve değerlendirilmesi,  Rehberlik ve psikolojik danışmanlık  Öğrenme kaynakları  Sosyal, kültürel, sportif faaliyetler  Tesis ve altyapılar (yemekhane, yurt, teknoloji donanımlı çalışma alanları vs.)  Engelsiz üniversite</vt:lpstr>
      <vt:lpstr>                   ARAŞTIRMA VE GELİŞTİRME  -Kurumun araştırma politikası, bilinirliliği, sürekliliği   -Kurumun araştırma stratejisi ve hedeflleri, bilinirliliği, sürekliliği  -Araştırma yöneticisi (RM) var mı, ekibi var mı, ne yaparlar -Araştırmaların yerel/ bölgesel/ ulusal kalkınma hedefleriyle ilişkisi  -Araştırma kaynakları: fiziki, teknik, mali  -Öğrencilerin araştırmaya katılımı   -Üniversite dışı fonlara yönelme, destek birimleri, yöntemleri  -Üniversite içi destekler – BAP, konf desteği, araş. ödülü, yükselme kriterleri     -Doktora prog, mezun sayıları, trend ve post-doc imkanları        -Ortak programlar, ortak araştırma birimleri  -Öğretim elemanı perf değerlendirmesi ve sonuçları, ortalama, saçılım  -Kurum araştırma faaliyetlerinin yıllık değerlendirilmesi, sonuçların kullanılması  -Kurum araştırma bütçesinin yıllar içinde değişimi, toplam bütçe içindeki payı  -Araştırma faaliyetlerinin toplumla paylaşılması  -Dünya, ülke sıralamaları   -Topluma hizmet : Kurumun topluma hizmet politikası</vt:lpstr>
      <vt:lpstr>                             YÖNETİM SİSTEMİ  -Yönetim ve idari yapı, karar verme mekanizmaları, süreklilik   -Mütevelli Heyet // Rektör yardımcıları, danışmanları  -Görev tanımları ve iş akış süreçleri  -Öğrenci katılımı (yönetim ve kalite komisyonu, özellikle)  -İç ve dış paydaş platformları, yerel yönetim ilişkileri  -  eğitim programları + strateji geliştirme  -Bilgi yönetim sistemi, entegre? (KIDR-web- faaliyet raporları - tüm raporlar aynı sayıları vermeli!! )   -Verilerin güvenliği   -Destek hizmetleri kalitesi  -Kamuoyunu bilgilendirme - web sayfası- doğru, güncel, kolayca erişilebilir bilgi   -Hesap verme yöntemleri, içe ve dışa  -Finans kaynakları, bütçe gelir kalemleri (devlet-öğrenci-araştırma-topluma hizmet-hibe)ve trend                                                               -Harcamaların en büyük 8-10 kaleme dökümü</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Short analysis of the past:              Targets: countries  ....USA??              Associations .... EUA, IMHE, ACA, IAU,     2. How to increase no. of signatories &amp; donations?     3. Planning activities:               Categories valid?               Balance between them..        4. Budget</dc:title>
  <dc:creator>OKTEM</dc:creator>
  <cp:lastModifiedBy>Oktem</cp:lastModifiedBy>
  <cp:revision>247</cp:revision>
  <dcterms:created xsi:type="dcterms:W3CDTF">2011-05-09T12:19:20Z</dcterms:created>
  <dcterms:modified xsi:type="dcterms:W3CDTF">2018-04-30T12:54:14Z</dcterms:modified>
</cp:coreProperties>
</file>